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61" r:id="rId3"/>
    <p:sldId id="259" r:id="rId4"/>
    <p:sldId id="280" r:id="rId5"/>
    <p:sldId id="258" r:id="rId6"/>
    <p:sldId id="265" r:id="rId7"/>
    <p:sldId id="286" r:id="rId8"/>
    <p:sldId id="276" r:id="rId9"/>
    <p:sldId id="278" r:id="rId10"/>
    <p:sldId id="285" r:id="rId11"/>
    <p:sldId id="277" r:id="rId12"/>
    <p:sldId id="263" r:id="rId13"/>
    <p:sldId id="287" r:id="rId14"/>
    <p:sldId id="260" r:id="rId15"/>
    <p:sldId id="257" r:id="rId16"/>
    <p:sldId id="288" r:id="rId17"/>
    <p:sldId id="279" r:id="rId18"/>
    <p:sldId id="273" r:id="rId19"/>
    <p:sldId id="272" r:id="rId20"/>
    <p:sldId id="289" r:id="rId21"/>
  </p:sldIdLst>
  <p:sldSz cx="18288000" cy="10287000"/>
  <p:notesSz cx="6858000" cy="9144000"/>
  <p:embeddedFontLst>
    <p:embeddedFont>
      <p:font typeface="Comic Sans MS" panose="030F0702030302020204" pitchFamily="66" charset="0"/>
      <p:regular r:id="rId23"/>
      <p:bold r:id="rId24"/>
      <p:italic r:id="rId25"/>
      <p:boldItalic r:id="rId26"/>
    </p:embeddedFont>
    <p:embeddedFont>
      <p:font typeface="DM Sans" pitchFamily="2" charset="0"/>
      <p:regular r:id="rId27"/>
      <p:bold r:id="rId28"/>
      <p:boldItalic r:id="rId29"/>
    </p:embeddedFont>
    <p:embeddedFont>
      <p:font typeface="Forte" panose="03060902040502070203" pitchFamily="66" charset="0"/>
      <p:regular r:id="rId30"/>
    </p:embeddedFont>
    <p:embeddedFont>
      <p:font typeface="Impact" panose="020B0806030902050204" pitchFamily="34" charset="0"/>
      <p:regular r:id="rId31"/>
    </p:embeddedFont>
    <p:embeddedFont>
      <p:font typeface="Tomorrow"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0CC66"/>
    <a:srgbClr val="00FF00"/>
    <a:srgbClr val="00FFFF"/>
    <a:srgbClr val="00CCFF"/>
    <a:srgbClr val="33CCCC"/>
    <a:srgbClr val="0066CC"/>
    <a:srgbClr val="FF33CC"/>
    <a:srgbClr val="CC3399"/>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47" d="100"/>
          <a:sy n="47" d="100"/>
        </p:scale>
        <p:origin x="516"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74453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4CEE057D-5251-7C75-8CC5-F303D15E5101}"/>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318210A5-7348-BFBF-E068-CCFC9EC279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CC7B63CD-3629-1664-E49D-44C41C555B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229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CDEFE5DF-2220-0012-02F6-DC93EB70A4DD}"/>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A666F35B-587C-07D0-C069-ED895740A2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AF9D8D9F-65C6-3712-2C1C-9A9DECC2D4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26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1498C19B-7F0F-CFDD-1AC4-0FA10352514B}"/>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A892B2B8-2A78-AC2D-5C15-45A7B9C800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ACA3FA7A-8332-F02B-FEF5-1E9B872D4C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3996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625AF176-40C0-5B82-7210-47560BA628C6}"/>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C38E398F-DB48-50D0-D99E-2A32BEF7C6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6E68EE9C-FE61-7B84-3A16-A4CC5924E3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6859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1071DC68-DF12-016C-21E3-70543BD98BC1}"/>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863ED7E3-D4A7-17F4-3A47-8B53D6ADC0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BA107455-C344-033B-A807-FA878B7038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667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F17ABB1F-F712-3819-56FF-4ACDF1BCA0F9}"/>
            </a:ext>
          </a:extLst>
        </p:cNvPr>
        <p:cNvGrpSpPr/>
        <p:nvPr/>
      </p:nvGrpSpPr>
      <p:grpSpPr>
        <a:xfrm>
          <a:off x="0" y="0"/>
          <a:ext cx="0" cy="0"/>
          <a:chOff x="0" y="0"/>
          <a:chExt cx="0" cy="0"/>
        </a:xfrm>
      </p:grpSpPr>
      <p:sp>
        <p:nvSpPr>
          <p:cNvPr id="143" name="Google Shape;143;p5:notes">
            <a:extLst>
              <a:ext uri="{FF2B5EF4-FFF2-40B4-BE49-F238E27FC236}">
                <a16:creationId xmlns:a16="http://schemas.microsoft.com/office/drawing/2014/main" id="{253BC694-C5AF-4D17-72F8-F2669F8567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a:extLst>
              <a:ext uri="{FF2B5EF4-FFF2-40B4-BE49-F238E27FC236}">
                <a16:creationId xmlns:a16="http://schemas.microsoft.com/office/drawing/2014/main" id="{93953BAE-C9B0-18C7-14E7-FEA62F7055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806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e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83"/>
        <p:cNvGrpSpPr/>
        <p:nvPr/>
      </p:nvGrpSpPr>
      <p:grpSpPr>
        <a:xfrm>
          <a:off x="0" y="0"/>
          <a:ext cx="0" cy="0"/>
          <a:chOff x="0" y="0"/>
          <a:chExt cx="0" cy="0"/>
        </a:xfrm>
      </p:grpSpPr>
      <p:pic>
        <p:nvPicPr>
          <p:cNvPr id="87" name="Google Shape;87;p13"/>
          <p:cNvPicPr preferRelativeResize="0"/>
          <p:nvPr/>
        </p:nvPicPr>
        <p:blipFill>
          <a:blip r:embed="rId3">
            <a:extLst>
              <a:ext uri="{BEBA8EAE-BF5A-486C-A8C5-ECC9F3942E4B}">
                <a14:imgProps xmlns:a14="http://schemas.microsoft.com/office/drawing/2010/main">
                  <a14:imgLayer r:embed="rId4">
                    <a14:imgEffect>
                      <a14:backgroundRemoval t="1855" b="100000" l="2930" r="98730">
                        <a14:foregroundMark x1="10840" y1="52734" x2="10840" y2="52734"/>
                        <a14:foregroundMark x1="19043" y1="39746" x2="19043" y2="39746"/>
                        <a14:foregroundMark x1="12305" y1="52344" x2="10840" y2="56445"/>
                        <a14:foregroundMark x1="17090" y1="38965" x2="17480" y2="44922"/>
                        <a14:foregroundMark x1="16406" y1="44531" x2="21582" y2="37891"/>
                        <a14:foregroundMark x1="21191" y1="41211" x2="21191" y2="41211"/>
                        <a14:foregroundMark x1="25293" y1="22266" x2="27148" y2="24902"/>
                        <a14:foregroundMark x1="42871" y1="9277" x2="46973" y2="11523"/>
                        <a14:foregroundMark x1="71484" y1="8203" x2="71484" y2="8203"/>
                        <a14:foregroundMark x1="81543" y1="26758" x2="81543" y2="26758"/>
                        <a14:foregroundMark x1="80859" y1="51270" x2="80859" y2="51270"/>
                        <a14:foregroundMark x1="81250" y1="63867" x2="81250" y2="63867"/>
                        <a14:foregroundMark x1="15234" y1="65039" x2="15234" y2="65039"/>
                        <a14:backgroundMark x1="29395" y1="43066" x2="13379" y2="40820"/>
                        <a14:backgroundMark x1="27539" y1="40820" x2="42090" y2="68359"/>
                        <a14:backgroundMark x1="83105" y1="37891" x2="71484" y2="64648"/>
                      </a14:backgroundRemoval>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646079" y="436412"/>
            <a:ext cx="9718946" cy="9511929"/>
          </a:xfrm>
          <a:prstGeom prst="rect">
            <a:avLst/>
          </a:prstGeom>
          <a:noFill/>
          <a:ln>
            <a:noFill/>
          </a:ln>
        </p:spPr>
      </p:pic>
      <p:sp>
        <p:nvSpPr>
          <p:cNvPr id="88" name="Google Shape;88;p13"/>
          <p:cNvSpPr/>
          <p:nvPr/>
        </p:nvSpPr>
        <p:spPr>
          <a:xfrm>
            <a:off x="-20782" y="2837953"/>
            <a:ext cx="18234879" cy="10257120"/>
          </a:xfrm>
          <a:custGeom>
            <a:avLst/>
            <a:gdLst/>
            <a:ahLst/>
            <a:cxnLst/>
            <a:rect l="l" t="t" r="r" b="b"/>
            <a:pathLst>
              <a:path w="18234879" h="10257120" extrusionOk="0">
                <a:moveTo>
                  <a:pt x="0" y="0"/>
                </a:moveTo>
                <a:lnTo>
                  <a:pt x="18234879" y="0"/>
                </a:lnTo>
                <a:lnTo>
                  <a:pt x="18234879" y="10257120"/>
                </a:lnTo>
                <a:lnTo>
                  <a:pt x="0" y="10257120"/>
                </a:lnTo>
                <a:lnTo>
                  <a:pt x="0" y="0"/>
                </a:lnTo>
                <a:close/>
              </a:path>
            </a:pathLst>
          </a:custGeom>
          <a:blipFill rotWithShape="1">
            <a:blip r:embed="rId5">
              <a:alphaModFix amt="9999"/>
            </a:blip>
            <a:stretch>
              <a:fillRect/>
            </a:stretch>
          </a:blipFill>
          <a:ln>
            <a:noFill/>
          </a:ln>
        </p:spPr>
      </p:sp>
      <p:cxnSp>
        <p:nvCxnSpPr>
          <p:cNvPr id="89" name="Google Shape;89;p13"/>
          <p:cNvCxnSpPr/>
          <p:nvPr/>
        </p:nvCxnSpPr>
        <p:spPr>
          <a:xfrm>
            <a:off x="6393947" y="9060514"/>
            <a:ext cx="4226333" cy="0"/>
          </a:xfrm>
          <a:prstGeom prst="straightConnector1">
            <a:avLst/>
          </a:prstGeom>
          <a:noFill/>
          <a:ln w="28575" cap="flat" cmpd="sng">
            <a:solidFill>
              <a:srgbClr val="1AD079"/>
            </a:solidFill>
            <a:prstDash val="solid"/>
            <a:round/>
            <a:headEnd type="diamond" w="lg" len="lg"/>
            <a:tailEnd type="diamond" w="lg" len="lg"/>
          </a:ln>
        </p:spPr>
      </p:cxnSp>
      <p:sp>
        <p:nvSpPr>
          <p:cNvPr id="90" name="Google Shape;90;p13"/>
          <p:cNvSpPr txBox="1"/>
          <p:nvPr/>
        </p:nvSpPr>
        <p:spPr>
          <a:xfrm>
            <a:off x="1028700" y="4014861"/>
            <a:ext cx="9591580" cy="3046988"/>
          </a:xfrm>
          <a:prstGeom prst="rect">
            <a:avLst/>
          </a:prstGeom>
          <a:noFill/>
          <a:ln>
            <a:noFill/>
          </a:ln>
        </p:spPr>
        <p:txBody>
          <a:bodyPr spcFirstLastPara="1" wrap="square" lIns="0" tIns="0" rIns="0" bIns="0" anchor="t" anchorCtr="0">
            <a:spAutoFit/>
          </a:bodyPr>
          <a:lstStyle/>
          <a:p>
            <a:pPr lvl="0"/>
            <a:r>
              <a:rPr lang="en-US" sz="6600" dirty="0">
                <a:solidFill>
                  <a:srgbClr val="F0F9FF"/>
                </a:solidFill>
                <a:latin typeface="Tomorrow"/>
                <a:ea typeface="Tomorrow"/>
                <a:cs typeface="Tomorrow"/>
                <a:sym typeface="Tomorrow"/>
              </a:rPr>
              <a:t>The Smartest Way to Market on </a:t>
            </a:r>
            <a:r>
              <a:rPr lang="en-US" sz="6600" dirty="0" err="1">
                <a:solidFill>
                  <a:srgbClr val="F0F9FF"/>
                </a:solidFill>
                <a:latin typeface="Tomorrow"/>
                <a:ea typeface="Tomorrow"/>
                <a:cs typeface="Tomorrow"/>
                <a:sym typeface="Tomorrow"/>
              </a:rPr>
              <a:t>WhatsApp</a:t>
            </a:r>
            <a:r>
              <a:rPr lang="en-US" sz="6600" dirty="0">
                <a:solidFill>
                  <a:srgbClr val="F0F9FF"/>
                </a:solidFill>
                <a:latin typeface="Tomorrow"/>
                <a:ea typeface="Tomorrow"/>
                <a:cs typeface="Tomorrow"/>
                <a:sym typeface="Tomorrow"/>
              </a:rPr>
              <a:t>—Affordably!</a:t>
            </a:r>
            <a:endParaRPr sz="800" dirty="0"/>
          </a:p>
        </p:txBody>
      </p:sp>
      <p:sp>
        <p:nvSpPr>
          <p:cNvPr id="91" name="Google Shape;91;p13"/>
          <p:cNvSpPr txBox="1"/>
          <p:nvPr/>
        </p:nvSpPr>
        <p:spPr>
          <a:xfrm>
            <a:off x="1028700" y="8777004"/>
            <a:ext cx="5044282" cy="603242"/>
          </a:xfrm>
          <a:prstGeom prst="rect">
            <a:avLst/>
          </a:prstGeom>
          <a:noFill/>
          <a:ln>
            <a:noFill/>
          </a:ln>
        </p:spPr>
        <p:txBody>
          <a:bodyPr spcFirstLastPara="1" wrap="square" lIns="0" tIns="0" rIns="0" bIns="0" anchor="t" anchorCtr="0">
            <a:spAutoFit/>
          </a:bodyPr>
          <a:lstStyle/>
          <a:p>
            <a:pPr lvl="0">
              <a:lnSpc>
                <a:spcPct val="140000"/>
              </a:lnSpc>
            </a:pPr>
            <a:r>
              <a:rPr lang="en-US" sz="2800" dirty="0">
                <a:solidFill>
                  <a:srgbClr val="F0F9FF"/>
                </a:solidFill>
                <a:latin typeface="DM Sans"/>
                <a:ea typeface="DM Sans"/>
                <a:cs typeface="DM Sans"/>
                <a:sym typeface="DM Sans"/>
              </a:rPr>
              <a:t>A Vision of CSE Group-7</a:t>
            </a:r>
            <a:endParaRPr dirty="0"/>
          </a:p>
        </p:txBody>
      </p:sp>
      <p:sp>
        <p:nvSpPr>
          <p:cNvPr id="92" name="Google Shape;92;p13"/>
          <p:cNvSpPr txBox="1"/>
          <p:nvPr/>
        </p:nvSpPr>
        <p:spPr>
          <a:xfrm>
            <a:off x="11495661" y="384377"/>
            <a:ext cx="1572798" cy="1206484"/>
          </a:xfrm>
          <a:prstGeom prst="rect">
            <a:avLst/>
          </a:prstGeom>
          <a:noFill/>
          <a:ln>
            <a:noFill/>
          </a:ln>
        </p:spPr>
        <p:txBody>
          <a:bodyPr spcFirstLastPara="1" wrap="square" lIns="0" tIns="0" rIns="0" bIns="0" anchor="t" anchorCtr="0">
            <a:spAutoFit/>
          </a:bodyPr>
          <a:lstStyle/>
          <a:p>
            <a:pPr lvl="0">
              <a:lnSpc>
                <a:spcPct val="140000"/>
              </a:lnSpc>
            </a:pPr>
            <a:r>
              <a:rPr lang="en-US" sz="2800" dirty="0">
                <a:solidFill>
                  <a:srgbClr val="F0F9FF"/>
                </a:solidFill>
                <a:latin typeface="Impact" pitchFamily="34" charset="0"/>
                <a:ea typeface="DM Sans"/>
                <a:cs typeface="DM Sans"/>
                <a:sym typeface="DM Sans"/>
              </a:rPr>
              <a:t>MARCH </a:t>
            </a:r>
          </a:p>
          <a:p>
            <a:pPr lvl="0">
              <a:lnSpc>
                <a:spcPct val="140000"/>
              </a:lnSpc>
            </a:pPr>
            <a:r>
              <a:rPr lang="en-US" sz="2800" dirty="0">
                <a:solidFill>
                  <a:srgbClr val="F0F9FF"/>
                </a:solidFill>
                <a:latin typeface="Impact" pitchFamily="34" charset="0"/>
                <a:ea typeface="DM Sans"/>
                <a:cs typeface="DM Sans"/>
                <a:sym typeface="DM Sans"/>
              </a:rPr>
              <a:t>2025</a:t>
            </a:r>
            <a:endParaRPr lang="en-US" dirty="0">
              <a:latin typeface="Impact"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0316" y="987619"/>
            <a:ext cx="1498413" cy="149841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a:extLst>
            <a:ext uri="{FF2B5EF4-FFF2-40B4-BE49-F238E27FC236}">
              <a16:creationId xmlns:a16="http://schemas.microsoft.com/office/drawing/2014/main" id="{93226127-1991-27BD-85F3-3DA81F50E403}"/>
            </a:ext>
          </a:extLst>
        </p:cNvPr>
        <p:cNvGrpSpPr/>
        <p:nvPr/>
      </p:nvGrpSpPr>
      <p:grpSpPr>
        <a:xfrm>
          <a:off x="0" y="0"/>
          <a:ext cx="0" cy="0"/>
          <a:chOff x="0" y="0"/>
          <a:chExt cx="0" cy="0"/>
        </a:xfrm>
      </p:grpSpPr>
      <p:sp>
        <p:nvSpPr>
          <p:cNvPr id="3" name="Arrow: Striped Right 2">
            <a:extLst>
              <a:ext uri="{FF2B5EF4-FFF2-40B4-BE49-F238E27FC236}">
                <a16:creationId xmlns:a16="http://schemas.microsoft.com/office/drawing/2014/main" id="{3DDB91AC-18BF-606B-EA44-791AB1AF0A11}"/>
              </a:ext>
            </a:extLst>
          </p:cNvPr>
          <p:cNvSpPr/>
          <p:nvPr/>
        </p:nvSpPr>
        <p:spPr>
          <a:xfrm>
            <a:off x="3125336" y="2634019"/>
            <a:ext cx="11518711" cy="4421875"/>
          </a:xfrm>
          <a:prstGeom prst="stripedRightArrow">
            <a:avLst/>
          </a:prstGeom>
          <a:solidFill>
            <a:srgbClr val="00FF0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solidFill>
                <a:srgbClr val="00CCFF"/>
              </a:solidFill>
            </a:endParaRPr>
          </a:p>
        </p:txBody>
      </p:sp>
      <p:sp>
        <p:nvSpPr>
          <p:cNvPr id="146" name="Google Shape;146;p17">
            <a:extLst>
              <a:ext uri="{FF2B5EF4-FFF2-40B4-BE49-F238E27FC236}">
                <a16:creationId xmlns:a16="http://schemas.microsoft.com/office/drawing/2014/main" id="{9FA50AD0-B9AA-85DE-BE8C-A07012B7898C}"/>
              </a:ext>
            </a:extLst>
          </p:cNvPr>
          <p:cNvSpPr txBox="1"/>
          <p:nvPr/>
        </p:nvSpPr>
        <p:spPr>
          <a:xfrm>
            <a:off x="4599012" y="4167911"/>
            <a:ext cx="7953036" cy="1354089"/>
          </a:xfrm>
          <a:prstGeom prst="rect">
            <a:avLst/>
          </a:prstGeom>
          <a:noFill/>
          <a:ln>
            <a:noFill/>
          </a:ln>
        </p:spPr>
        <p:txBody>
          <a:bodyPr spcFirstLastPara="1" wrap="square" lIns="0" tIns="0" rIns="0" bIns="0" anchor="t" anchorCtr="0">
            <a:spAutoFit/>
          </a:bodyPr>
          <a:lstStyle/>
          <a:p>
            <a:pPr lvl="0" algn="ctr"/>
            <a:r>
              <a:rPr lang="en-US" sz="8799"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omorrow"/>
                <a:ea typeface="Tomorrow"/>
                <a:cs typeface="Tomorrow"/>
                <a:sym typeface="Tomorrow"/>
              </a:rPr>
              <a:t>NEXT VOICE</a:t>
            </a:r>
            <a:endParaRPr b="1" i="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5571174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p:cNvGrpSpPr/>
        <p:nvPr/>
      </p:nvGrpSpPr>
      <p:grpSpPr>
        <a:xfrm>
          <a:off x="0" y="0"/>
          <a:ext cx="0" cy="0"/>
          <a:chOff x="0" y="0"/>
          <a:chExt cx="0" cy="0"/>
        </a:xfrm>
      </p:grpSpPr>
      <p:sp>
        <p:nvSpPr>
          <p:cNvPr id="146" name="Google Shape;146;p17"/>
          <p:cNvSpPr txBox="1"/>
          <p:nvPr/>
        </p:nvSpPr>
        <p:spPr>
          <a:xfrm>
            <a:off x="810490" y="539590"/>
            <a:ext cx="16833273" cy="923330"/>
          </a:xfrm>
          <a:prstGeom prst="rect">
            <a:avLst/>
          </a:prstGeom>
          <a:noFill/>
          <a:ln>
            <a:noFill/>
          </a:ln>
        </p:spPr>
        <p:txBody>
          <a:bodyPr spcFirstLastPara="1" wrap="square" lIns="0" tIns="0" rIns="0" bIns="0" anchor="t" anchorCtr="0">
            <a:spAutoFit/>
          </a:bodyPr>
          <a:lstStyle/>
          <a:p>
            <a:pPr lvl="0" algn="ctr"/>
            <a:r>
              <a:rPr lang="en-US" sz="6000" dirty="0">
                <a:solidFill>
                  <a:srgbClr val="F0F9FF"/>
                </a:solidFill>
                <a:latin typeface="Tomorrow"/>
                <a:ea typeface="Tomorrow"/>
                <a:cs typeface="Tomorrow"/>
                <a:sym typeface="Tomorrow"/>
              </a:rPr>
              <a:t>Why Not Use Other Software or Systems?</a:t>
            </a:r>
            <a:endParaRPr sz="1000" dirty="0"/>
          </a:p>
        </p:txBody>
      </p:sp>
      <p:grpSp>
        <p:nvGrpSpPr>
          <p:cNvPr id="147" name="Google Shape;147;p17"/>
          <p:cNvGrpSpPr/>
          <p:nvPr/>
        </p:nvGrpSpPr>
        <p:grpSpPr>
          <a:xfrm>
            <a:off x="1269946" y="3267982"/>
            <a:ext cx="7227621" cy="1625974"/>
            <a:chOff x="0" y="-9525"/>
            <a:chExt cx="1903571" cy="697506"/>
          </a:xfrm>
          <a:solidFill>
            <a:schemeClr val="accent5">
              <a:lumMod val="60000"/>
              <a:lumOff val="40000"/>
            </a:schemeClr>
          </a:solidFill>
        </p:grpSpPr>
        <p:sp>
          <p:nvSpPr>
            <p:cNvPr id="148"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1270020" y="5360411"/>
            <a:ext cx="7227621" cy="1627632"/>
            <a:chOff x="0" y="-9525"/>
            <a:chExt cx="1903571" cy="697506"/>
          </a:xfrm>
          <a:solidFill>
            <a:schemeClr val="accent2">
              <a:lumMod val="40000"/>
              <a:lumOff val="60000"/>
            </a:schemeClr>
          </a:solidFill>
        </p:grpSpPr>
        <p:sp>
          <p:nvSpPr>
            <p:cNvPr id="151"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9790445" y="3158695"/>
            <a:ext cx="7227621" cy="1627632"/>
            <a:chOff x="0" y="-9525"/>
            <a:chExt cx="1903571" cy="697506"/>
          </a:xfrm>
          <a:solidFill>
            <a:schemeClr val="accent6">
              <a:lumMod val="60000"/>
              <a:lumOff val="40000"/>
            </a:schemeClr>
          </a:solidFill>
        </p:grpSpPr>
        <p:sp>
          <p:nvSpPr>
            <p:cNvPr id="154"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7"/>
          <p:cNvSpPr txBox="1"/>
          <p:nvPr/>
        </p:nvSpPr>
        <p:spPr>
          <a:xfrm>
            <a:off x="2333981" y="3696251"/>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High Cost</a:t>
            </a:r>
            <a:endParaRPr dirty="0"/>
          </a:p>
        </p:txBody>
      </p:sp>
      <p:sp>
        <p:nvSpPr>
          <p:cNvPr id="157" name="Google Shape;157;p17"/>
          <p:cNvSpPr txBox="1"/>
          <p:nvPr/>
        </p:nvSpPr>
        <p:spPr>
          <a:xfrm>
            <a:off x="2334055" y="5744164"/>
            <a:ext cx="5099700"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No Direct Engagement</a:t>
            </a:r>
            <a:endParaRPr dirty="0"/>
          </a:p>
        </p:txBody>
      </p:sp>
      <p:sp>
        <p:nvSpPr>
          <p:cNvPr id="158" name="Google Shape;158;p17"/>
          <p:cNvSpPr txBox="1"/>
          <p:nvPr/>
        </p:nvSpPr>
        <p:spPr>
          <a:xfrm>
            <a:off x="2243477" y="4135199"/>
            <a:ext cx="5242712"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Other marketing tools &amp; ads are expensive. </a:t>
            </a:r>
            <a:endParaRPr dirty="0"/>
          </a:p>
        </p:txBody>
      </p:sp>
      <p:sp>
        <p:nvSpPr>
          <p:cNvPr id="159" name="Google Shape;159;p17"/>
          <p:cNvSpPr txBox="1"/>
          <p:nvPr/>
        </p:nvSpPr>
        <p:spPr>
          <a:xfrm>
            <a:off x="1990437" y="6210891"/>
            <a:ext cx="57867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Social media ads don’t guarantee direct customer interaction. </a:t>
            </a:r>
            <a:endParaRPr dirty="0"/>
          </a:p>
        </p:txBody>
      </p:sp>
      <p:sp>
        <p:nvSpPr>
          <p:cNvPr id="160" name="Google Shape;160;p17"/>
          <p:cNvSpPr txBox="1"/>
          <p:nvPr/>
        </p:nvSpPr>
        <p:spPr>
          <a:xfrm>
            <a:off x="10854480" y="356494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Limited Reach</a:t>
            </a:r>
            <a:endParaRPr dirty="0"/>
          </a:p>
        </p:txBody>
      </p:sp>
      <p:sp>
        <p:nvSpPr>
          <p:cNvPr id="161" name="Google Shape;161;p17"/>
          <p:cNvSpPr txBox="1"/>
          <p:nvPr/>
        </p:nvSpPr>
        <p:spPr>
          <a:xfrm>
            <a:off x="10122957" y="4024675"/>
            <a:ext cx="6507117"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Email &amp; SMS have lower open rates than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a:t>
            </a:r>
            <a:endParaRPr dirty="0"/>
          </a:p>
        </p:txBody>
      </p:sp>
      <p:grpSp>
        <p:nvGrpSpPr>
          <p:cNvPr id="24" name="Google Shape;147;p17"/>
          <p:cNvGrpSpPr/>
          <p:nvPr/>
        </p:nvGrpSpPr>
        <p:grpSpPr>
          <a:xfrm>
            <a:off x="9762704" y="5271189"/>
            <a:ext cx="7227621" cy="1627632"/>
            <a:chOff x="0" y="-9525"/>
            <a:chExt cx="1903571" cy="697506"/>
          </a:xfrm>
          <a:solidFill>
            <a:srgbClr val="FFFF66"/>
          </a:solidFill>
        </p:grpSpPr>
        <p:sp>
          <p:nvSpPr>
            <p:cNvPr id="2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17"/>
            <p:cNvSpPr txBox="1"/>
            <p:nvPr/>
          </p:nvSpPr>
          <p:spPr>
            <a:xfrm>
              <a:off x="0" y="-9525"/>
              <a:ext cx="1903571" cy="697506"/>
            </a:xfrm>
            <a:prstGeom prst="rect">
              <a:avLst/>
            </a:prstGeom>
            <a:grpFill/>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56;p17"/>
          <p:cNvSpPr txBox="1"/>
          <p:nvPr/>
        </p:nvSpPr>
        <p:spPr>
          <a:xfrm>
            <a:off x="10826739" y="565789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Restrictions &amp; Bans</a:t>
            </a:r>
            <a:endParaRPr dirty="0"/>
          </a:p>
        </p:txBody>
      </p:sp>
      <p:sp>
        <p:nvSpPr>
          <p:cNvPr id="28" name="Google Shape;158;p17"/>
          <p:cNvSpPr txBox="1"/>
          <p:nvPr/>
        </p:nvSpPr>
        <p:spPr>
          <a:xfrm>
            <a:off x="10559379" y="6159188"/>
            <a:ext cx="5602826"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Many tools face limitations or account bans. </a:t>
            </a:r>
            <a:endParaRPr lang="fr-FR" dirty="0"/>
          </a:p>
        </p:txBody>
      </p:sp>
      <p:sp>
        <p:nvSpPr>
          <p:cNvPr id="2" name="TextBox 1"/>
          <p:cNvSpPr txBox="1"/>
          <p:nvPr/>
        </p:nvSpPr>
        <p:spPr>
          <a:xfrm>
            <a:off x="3553678" y="1936704"/>
            <a:ext cx="10448694" cy="461665"/>
          </a:xfrm>
          <a:prstGeom prst="rect">
            <a:avLst/>
          </a:prstGeom>
          <a:noFill/>
        </p:spPr>
        <p:txBody>
          <a:bodyPr wrap="none" rtlCol="0">
            <a:spAutoFit/>
          </a:bodyPr>
          <a:lstStyle/>
          <a:p>
            <a:r>
              <a:rPr lang="en-US" sz="2400" spc="600" dirty="0">
                <a:solidFill>
                  <a:srgbClr val="FFFF00"/>
                </a:solidFill>
              </a:rPr>
              <a:t>Why pay more when you can marketing for free?</a:t>
            </a:r>
          </a:p>
        </p:txBody>
      </p:sp>
      <p:sp>
        <p:nvSpPr>
          <p:cNvPr id="30" name="Google Shape;348;p26"/>
          <p:cNvSpPr/>
          <p:nvPr/>
        </p:nvSpPr>
        <p:spPr>
          <a:xfrm>
            <a:off x="13778331" y="1876738"/>
            <a:ext cx="589490" cy="54864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3">
              <a:alphaModFix/>
              <a:duotone>
                <a:prstClr val="black"/>
                <a:srgbClr val="FFFF00">
                  <a:tint val="45000"/>
                  <a:satMod val="400000"/>
                </a:srgbClr>
              </a:duotone>
            </a:blip>
            <a:stretch>
              <a:fillRect/>
            </a:stretch>
          </a:blipFill>
          <a:ln>
            <a:noFill/>
          </a:ln>
        </p:spPr>
      </p:sp>
      <p:grpSp>
        <p:nvGrpSpPr>
          <p:cNvPr id="29" name="Google Shape;147;p17"/>
          <p:cNvGrpSpPr/>
          <p:nvPr/>
        </p:nvGrpSpPr>
        <p:grpSpPr>
          <a:xfrm>
            <a:off x="1270094" y="7486691"/>
            <a:ext cx="7227621" cy="1625974"/>
            <a:chOff x="0" y="-9525"/>
            <a:chExt cx="1903571" cy="697506"/>
          </a:xfrm>
          <a:solidFill>
            <a:srgbClr val="FF33CC"/>
          </a:solidFill>
        </p:grpSpPr>
        <p:sp>
          <p:nvSpPr>
            <p:cNvPr id="31"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156;p17"/>
          <p:cNvSpPr txBox="1"/>
          <p:nvPr/>
        </p:nvSpPr>
        <p:spPr>
          <a:xfrm>
            <a:off x="1727298" y="7914960"/>
            <a:ext cx="6163735"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Complex Setup</a:t>
            </a:r>
            <a:endParaRPr dirty="0"/>
          </a:p>
        </p:txBody>
      </p:sp>
      <p:sp>
        <p:nvSpPr>
          <p:cNvPr id="34" name="Google Shape;158;p17"/>
          <p:cNvSpPr txBox="1"/>
          <p:nvPr/>
        </p:nvSpPr>
        <p:spPr>
          <a:xfrm>
            <a:off x="1390946" y="8478600"/>
            <a:ext cx="6961908"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Other systems require technical skills &amp; setup time.</a:t>
            </a:r>
            <a:endParaRPr dirty="0"/>
          </a:p>
        </p:txBody>
      </p:sp>
      <p:grpSp>
        <p:nvGrpSpPr>
          <p:cNvPr id="35" name="Google Shape;153;p17"/>
          <p:cNvGrpSpPr/>
          <p:nvPr/>
        </p:nvGrpSpPr>
        <p:grpSpPr>
          <a:xfrm>
            <a:off x="9739605" y="7430088"/>
            <a:ext cx="7227621" cy="1627632"/>
            <a:chOff x="0" y="-9525"/>
            <a:chExt cx="1903571" cy="697506"/>
          </a:xfrm>
          <a:solidFill>
            <a:srgbClr val="33CCCC"/>
          </a:solidFill>
        </p:grpSpPr>
        <p:sp>
          <p:nvSpPr>
            <p:cNvPr id="36"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160;p17"/>
          <p:cNvSpPr txBox="1"/>
          <p:nvPr/>
        </p:nvSpPr>
        <p:spPr>
          <a:xfrm>
            <a:off x="10803640" y="7732427"/>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DM Sans" charset="0"/>
              <a:buChar char="×"/>
            </a:pPr>
            <a:r>
              <a:rPr lang="en-US" sz="2799" b="1" dirty="0">
                <a:solidFill>
                  <a:srgbClr val="13122D"/>
                </a:solidFill>
                <a:latin typeface="DM Sans"/>
                <a:ea typeface="DM Sans"/>
                <a:cs typeface="DM Sans"/>
                <a:sym typeface="DM Sans"/>
              </a:rPr>
              <a:t>No Lead Extraction</a:t>
            </a:r>
            <a:endParaRPr dirty="0"/>
          </a:p>
        </p:txBody>
      </p:sp>
      <p:sp>
        <p:nvSpPr>
          <p:cNvPr id="39" name="Google Shape;161;p17"/>
          <p:cNvSpPr txBox="1"/>
          <p:nvPr/>
        </p:nvSpPr>
        <p:spPr>
          <a:xfrm>
            <a:off x="10072117" y="8233722"/>
            <a:ext cx="6507117"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Most tools don’t offer built-in lead generation from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Google Maps or social media. </a:t>
            </a:r>
            <a:endParaRPr dirty="0"/>
          </a:p>
        </p:txBody>
      </p:sp>
    </p:spTree>
    <p:extLst>
      <p:ext uri="{BB962C8B-B14F-4D97-AF65-F5344CB8AC3E}">
        <p14:creationId xmlns:p14="http://schemas.microsoft.com/office/powerpoint/2010/main" val="144148294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Shape 191"/>
        <p:cNvGrpSpPr/>
        <p:nvPr/>
      </p:nvGrpSpPr>
      <p:grpSpPr>
        <a:xfrm>
          <a:off x="0" y="0"/>
          <a:ext cx="0" cy="0"/>
          <a:chOff x="0" y="0"/>
          <a:chExt cx="0" cy="0"/>
        </a:xfrm>
      </p:grpSpPr>
      <p:sp>
        <p:nvSpPr>
          <p:cNvPr id="18" name="Google Shape;146;p17"/>
          <p:cNvSpPr txBox="1"/>
          <p:nvPr/>
        </p:nvSpPr>
        <p:spPr>
          <a:xfrm>
            <a:off x="2626375" y="414898"/>
            <a:ext cx="13063898" cy="1231106"/>
          </a:xfrm>
          <a:prstGeom prst="rect">
            <a:avLst/>
          </a:prstGeom>
          <a:noFill/>
          <a:ln>
            <a:noFill/>
          </a:ln>
        </p:spPr>
        <p:txBody>
          <a:bodyPr spcFirstLastPara="1" wrap="square" lIns="0" tIns="0" rIns="0" bIns="0" anchor="t" anchorCtr="0">
            <a:spAutoFit/>
          </a:bodyPr>
          <a:lstStyle/>
          <a:p>
            <a:pPr lvl="0" algn="ctr"/>
            <a:r>
              <a:rPr lang="en-US" sz="8000" dirty="0">
                <a:solidFill>
                  <a:srgbClr val="002060"/>
                </a:solidFill>
                <a:latin typeface="Tomorrow"/>
                <a:ea typeface="Tomorrow"/>
                <a:cs typeface="Tomorrow"/>
                <a:sym typeface="Tomorrow"/>
              </a:rPr>
              <a:t>Why Use Our Software?</a:t>
            </a:r>
            <a:endParaRPr sz="1200" dirty="0">
              <a:solidFill>
                <a:srgbClr val="002060"/>
              </a:solidFill>
            </a:endParaRPr>
          </a:p>
        </p:txBody>
      </p:sp>
      <p:grpSp>
        <p:nvGrpSpPr>
          <p:cNvPr id="19" name="Google Shape;147;p17"/>
          <p:cNvGrpSpPr/>
          <p:nvPr/>
        </p:nvGrpSpPr>
        <p:grpSpPr>
          <a:xfrm>
            <a:off x="1269946" y="3267982"/>
            <a:ext cx="7227621" cy="1625974"/>
            <a:chOff x="0" y="-9525"/>
            <a:chExt cx="1903571" cy="697506"/>
          </a:xfrm>
          <a:blipFill>
            <a:blip r:embed="rId3"/>
            <a:tile tx="0" ty="0" sx="100000" sy="100000" flip="none" algn="tl"/>
          </a:blipFill>
        </p:grpSpPr>
        <p:sp>
          <p:nvSpPr>
            <p:cNvPr id="20"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 name="Google Shape;150;p17"/>
          <p:cNvGrpSpPr/>
          <p:nvPr/>
        </p:nvGrpSpPr>
        <p:grpSpPr>
          <a:xfrm>
            <a:off x="1270020" y="5360411"/>
            <a:ext cx="7227621" cy="1627632"/>
            <a:chOff x="0" y="-9525"/>
            <a:chExt cx="1903571" cy="697506"/>
          </a:xfrm>
        </p:grpSpPr>
        <p:sp>
          <p:nvSpPr>
            <p:cNvPr id="23"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 name="Google Shape;153;p17"/>
          <p:cNvGrpSpPr/>
          <p:nvPr/>
        </p:nvGrpSpPr>
        <p:grpSpPr>
          <a:xfrm>
            <a:off x="9790445" y="3158695"/>
            <a:ext cx="7227621" cy="1627632"/>
            <a:chOff x="0" y="-9525"/>
            <a:chExt cx="1903571" cy="697506"/>
          </a:xfrm>
          <a:solidFill>
            <a:srgbClr val="00CCFF"/>
          </a:solidFill>
        </p:grpSpPr>
        <p:sp>
          <p:nvSpPr>
            <p:cNvPr id="26"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 name="Google Shape;156;p17"/>
          <p:cNvSpPr txBox="1"/>
          <p:nvPr/>
        </p:nvSpPr>
        <p:spPr>
          <a:xfrm>
            <a:off x="2333981" y="3696251"/>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Unlimited Messaging</a:t>
            </a:r>
            <a:endParaRPr dirty="0"/>
          </a:p>
        </p:txBody>
      </p:sp>
      <p:sp>
        <p:nvSpPr>
          <p:cNvPr id="29" name="Google Shape;157;p17"/>
          <p:cNvSpPr txBox="1"/>
          <p:nvPr/>
        </p:nvSpPr>
        <p:spPr>
          <a:xfrm>
            <a:off x="2334055" y="5744164"/>
            <a:ext cx="5099700"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Automated Marketing</a:t>
            </a:r>
            <a:endParaRPr dirty="0"/>
          </a:p>
        </p:txBody>
      </p:sp>
      <p:sp>
        <p:nvSpPr>
          <p:cNvPr id="30" name="Google Shape;158;p17"/>
          <p:cNvSpPr txBox="1"/>
          <p:nvPr/>
        </p:nvSpPr>
        <p:spPr>
          <a:xfrm>
            <a:off x="2243477" y="4218327"/>
            <a:ext cx="5242712"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No restrictions on sending messages.</a:t>
            </a:r>
            <a:endParaRPr dirty="0"/>
          </a:p>
        </p:txBody>
      </p:sp>
      <p:sp>
        <p:nvSpPr>
          <p:cNvPr id="31" name="Google Shape;159;p17"/>
          <p:cNvSpPr txBox="1"/>
          <p:nvPr/>
        </p:nvSpPr>
        <p:spPr>
          <a:xfrm>
            <a:off x="1990437" y="6210891"/>
            <a:ext cx="57867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Bulk messaging, auto-replies &amp; scheduled campaigns.</a:t>
            </a:r>
            <a:endParaRPr dirty="0"/>
          </a:p>
        </p:txBody>
      </p:sp>
      <p:sp>
        <p:nvSpPr>
          <p:cNvPr id="32" name="Google Shape;160;p17"/>
          <p:cNvSpPr txBox="1"/>
          <p:nvPr/>
        </p:nvSpPr>
        <p:spPr>
          <a:xfrm>
            <a:off x="10854480" y="356494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Easy Contact Upload</a:t>
            </a:r>
            <a:endParaRPr dirty="0"/>
          </a:p>
        </p:txBody>
      </p:sp>
      <p:sp>
        <p:nvSpPr>
          <p:cNvPr id="33" name="Google Shape;161;p17"/>
          <p:cNvSpPr txBox="1"/>
          <p:nvPr/>
        </p:nvSpPr>
        <p:spPr>
          <a:xfrm>
            <a:off x="10122957" y="4107803"/>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Import numbers via Excel files. </a:t>
            </a:r>
            <a:endParaRPr dirty="0"/>
          </a:p>
        </p:txBody>
      </p:sp>
      <p:grpSp>
        <p:nvGrpSpPr>
          <p:cNvPr id="34" name="Google Shape;147;p17"/>
          <p:cNvGrpSpPr/>
          <p:nvPr/>
        </p:nvGrpSpPr>
        <p:grpSpPr>
          <a:xfrm>
            <a:off x="9762704" y="5271189"/>
            <a:ext cx="7227621" cy="1627632"/>
            <a:chOff x="0" y="-9525"/>
            <a:chExt cx="1903571" cy="697506"/>
          </a:xfrm>
          <a:solidFill>
            <a:srgbClr val="FFFF66"/>
          </a:solidFill>
        </p:grpSpPr>
        <p:sp>
          <p:nvSpPr>
            <p:cNvPr id="3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9;p17"/>
            <p:cNvSpPr txBox="1"/>
            <p:nvPr/>
          </p:nvSpPr>
          <p:spPr>
            <a:xfrm>
              <a:off x="0" y="-9525"/>
              <a:ext cx="1903571" cy="697506"/>
            </a:xfrm>
            <a:prstGeom prst="rect">
              <a:avLst/>
            </a:prstGeom>
            <a:grpFill/>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 name="Google Shape;156;p17"/>
          <p:cNvSpPr txBox="1"/>
          <p:nvPr/>
        </p:nvSpPr>
        <p:spPr>
          <a:xfrm>
            <a:off x="10826739" y="555398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Targeted Lead Generation</a:t>
            </a:r>
            <a:endParaRPr dirty="0"/>
          </a:p>
        </p:txBody>
      </p:sp>
      <p:sp>
        <p:nvSpPr>
          <p:cNvPr id="38" name="Google Shape;158;p17"/>
          <p:cNvSpPr txBox="1"/>
          <p:nvPr/>
        </p:nvSpPr>
        <p:spPr>
          <a:xfrm>
            <a:off x="10559379" y="6096842"/>
            <a:ext cx="5602826"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Extract contacts from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groups, Google Maps &amp; social media. </a:t>
            </a:r>
            <a:endParaRPr lang="fr-FR" dirty="0"/>
          </a:p>
        </p:txBody>
      </p:sp>
      <p:sp>
        <p:nvSpPr>
          <p:cNvPr id="39" name="TextBox 38"/>
          <p:cNvSpPr txBox="1"/>
          <p:nvPr/>
        </p:nvSpPr>
        <p:spPr>
          <a:xfrm>
            <a:off x="3719934" y="1936704"/>
            <a:ext cx="10564110" cy="461665"/>
          </a:xfrm>
          <a:prstGeom prst="rect">
            <a:avLst/>
          </a:prstGeom>
          <a:noFill/>
        </p:spPr>
        <p:txBody>
          <a:bodyPr wrap="none" rtlCol="0">
            <a:spAutoFit/>
          </a:bodyPr>
          <a:lstStyle/>
          <a:p>
            <a:r>
              <a:rPr lang="en-US" sz="2400" spc="600" dirty="0">
                <a:solidFill>
                  <a:schemeClr val="tx1"/>
                </a:solidFill>
              </a:rPr>
              <a:t>Save Time, Cut Costs &amp; Boost Sales Effortlessly!</a:t>
            </a:r>
          </a:p>
        </p:txBody>
      </p:sp>
      <p:sp>
        <p:nvSpPr>
          <p:cNvPr id="40" name="Google Shape;348;p26"/>
          <p:cNvSpPr/>
          <p:nvPr/>
        </p:nvSpPr>
        <p:spPr>
          <a:xfrm>
            <a:off x="14215920" y="1858128"/>
            <a:ext cx="589490" cy="54864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4">
              <a:alphaModFix/>
            </a:blip>
            <a:stretch>
              <a:fillRect/>
            </a:stretch>
          </a:blipFill>
          <a:ln>
            <a:noFill/>
          </a:ln>
        </p:spPr>
      </p:sp>
      <p:grpSp>
        <p:nvGrpSpPr>
          <p:cNvPr id="41" name="Google Shape;147;p17"/>
          <p:cNvGrpSpPr/>
          <p:nvPr/>
        </p:nvGrpSpPr>
        <p:grpSpPr>
          <a:xfrm>
            <a:off x="1270094" y="7486691"/>
            <a:ext cx="7227621" cy="1625974"/>
            <a:chOff x="0" y="-9525"/>
            <a:chExt cx="1903571" cy="697506"/>
          </a:xfrm>
          <a:solidFill>
            <a:schemeClr val="bg1">
              <a:lumMod val="75000"/>
            </a:schemeClr>
          </a:solidFill>
        </p:grpSpPr>
        <p:sp>
          <p:nvSpPr>
            <p:cNvPr id="42"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 name="Google Shape;156;p17"/>
          <p:cNvSpPr txBox="1"/>
          <p:nvPr/>
        </p:nvSpPr>
        <p:spPr>
          <a:xfrm>
            <a:off x="1810426" y="7914960"/>
            <a:ext cx="6163735"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Multi-Account Support</a:t>
            </a:r>
            <a:endParaRPr dirty="0"/>
          </a:p>
        </p:txBody>
      </p:sp>
      <p:sp>
        <p:nvSpPr>
          <p:cNvPr id="45" name="Google Shape;158;p17"/>
          <p:cNvSpPr txBox="1"/>
          <p:nvPr/>
        </p:nvSpPr>
        <p:spPr>
          <a:xfrm>
            <a:off x="1390946" y="8478600"/>
            <a:ext cx="6961908"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Manage multiple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accounts easily.</a:t>
            </a:r>
            <a:endParaRPr dirty="0"/>
          </a:p>
        </p:txBody>
      </p:sp>
      <p:grpSp>
        <p:nvGrpSpPr>
          <p:cNvPr id="46" name="Google Shape;153;p17"/>
          <p:cNvGrpSpPr/>
          <p:nvPr/>
        </p:nvGrpSpPr>
        <p:grpSpPr>
          <a:xfrm>
            <a:off x="9739605" y="7430088"/>
            <a:ext cx="7227621" cy="1627632"/>
            <a:chOff x="0" y="-9525"/>
            <a:chExt cx="1903571" cy="697506"/>
          </a:xfrm>
          <a:blipFill>
            <a:blip r:embed="rId5"/>
            <a:tile tx="0" ty="0" sx="100000" sy="100000" flip="none" algn="tl"/>
          </a:blipFill>
        </p:grpSpPr>
        <p:sp>
          <p:nvSpPr>
            <p:cNvPr id="47"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160;p17"/>
          <p:cNvSpPr txBox="1"/>
          <p:nvPr/>
        </p:nvSpPr>
        <p:spPr>
          <a:xfrm>
            <a:off x="10803640" y="7836337"/>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ü"/>
            </a:pPr>
            <a:r>
              <a:rPr lang="en-US" sz="2799" b="1" dirty="0">
                <a:solidFill>
                  <a:srgbClr val="13122D"/>
                </a:solidFill>
                <a:latin typeface="DM Sans"/>
                <a:ea typeface="DM Sans"/>
                <a:cs typeface="DM Sans"/>
                <a:sym typeface="DM Sans"/>
              </a:rPr>
              <a:t>Detailed Reports</a:t>
            </a:r>
            <a:endParaRPr dirty="0"/>
          </a:p>
        </p:txBody>
      </p:sp>
      <p:sp>
        <p:nvSpPr>
          <p:cNvPr id="50" name="Google Shape;161;p17"/>
          <p:cNvSpPr txBox="1"/>
          <p:nvPr/>
        </p:nvSpPr>
        <p:spPr>
          <a:xfrm>
            <a:off x="10072117" y="8379196"/>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Track message delivery &amp; engagement. </a:t>
            </a:r>
            <a:endParaRPr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a:extLst>
            <a:ext uri="{FF2B5EF4-FFF2-40B4-BE49-F238E27FC236}">
              <a16:creationId xmlns:a16="http://schemas.microsoft.com/office/drawing/2014/main" id="{AB4BA9D4-E13F-CBCC-6F9C-FB43C7F9BEB7}"/>
            </a:ext>
          </a:extLst>
        </p:cNvPr>
        <p:cNvGrpSpPr/>
        <p:nvPr/>
      </p:nvGrpSpPr>
      <p:grpSpPr>
        <a:xfrm>
          <a:off x="0" y="0"/>
          <a:ext cx="0" cy="0"/>
          <a:chOff x="0" y="0"/>
          <a:chExt cx="0" cy="0"/>
        </a:xfrm>
      </p:grpSpPr>
      <p:sp>
        <p:nvSpPr>
          <p:cNvPr id="3" name="Arrow: Striped Right 2">
            <a:extLst>
              <a:ext uri="{FF2B5EF4-FFF2-40B4-BE49-F238E27FC236}">
                <a16:creationId xmlns:a16="http://schemas.microsoft.com/office/drawing/2014/main" id="{21DA6A3C-7BC1-1229-62AD-439DEAC1CD86}"/>
              </a:ext>
            </a:extLst>
          </p:cNvPr>
          <p:cNvSpPr/>
          <p:nvPr/>
        </p:nvSpPr>
        <p:spPr>
          <a:xfrm>
            <a:off x="3125336" y="2634019"/>
            <a:ext cx="11518711" cy="4421875"/>
          </a:xfrm>
          <a:prstGeom prst="stripedRightArrow">
            <a:avLst/>
          </a:prstGeom>
          <a:solidFill>
            <a:srgbClr val="00FF0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solidFill>
                <a:srgbClr val="00CCFF"/>
              </a:solidFill>
            </a:endParaRPr>
          </a:p>
        </p:txBody>
      </p:sp>
      <p:sp>
        <p:nvSpPr>
          <p:cNvPr id="146" name="Google Shape;146;p17">
            <a:extLst>
              <a:ext uri="{FF2B5EF4-FFF2-40B4-BE49-F238E27FC236}">
                <a16:creationId xmlns:a16="http://schemas.microsoft.com/office/drawing/2014/main" id="{F057DD8C-4C0A-C26D-7259-A30C36C300DA}"/>
              </a:ext>
            </a:extLst>
          </p:cNvPr>
          <p:cNvSpPr txBox="1"/>
          <p:nvPr/>
        </p:nvSpPr>
        <p:spPr>
          <a:xfrm>
            <a:off x="4599012" y="4167911"/>
            <a:ext cx="7953036" cy="1354089"/>
          </a:xfrm>
          <a:prstGeom prst="rect">
            <a:avLst/>
          </a:prstGeom>
          <a:noFill/>
          <a:ln>
            <a:noFill/>
          </a:ln>
        </p:spPr>
        <p:txBody>
          <a:bodyPr spcFirstLastPara="1" wrap="square" lIns="0" tIns="0" rIns="0" bIns="0" anchor="t" anchorCtr="0">
            <a:spAutoFit/>
          </a:bodyPr>
          <a:lstStyle/>
          <a:p>
            <a:pPr lvl="0" algn="ctr"/>
            <a:r>
              <a:rPr lang="en-US" sz="8799"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omorrow"/>
                <a:ea typeface="Tomorrow"/>
                <a:cs typeface="Tomorrow"/>
                <a:sym typeface="Tomorrow"/>
              </a:rPr>
              <a:t>NEXT VOICE</a:t>
            </a:r>
            <a:endParaRPr b="1" i="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1922012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p:cNvGrpSpPr/>
        <p:nvPr/>
      </p:nvGrpSpPr>
      <p:grpSpPr>
        <a:xfrm>
          <a:off x="0" y="0"/>
          <a:ext cx="0" cy="0"/>
          <a:chOff x="0" y="0"/>
          <a:chExt cx="0" cy="0"/>
        </a:xfrm>
      </p:grpSpPr>
      <p:sp>
        <p:nvSpPr>
          <p:cNvPr id="146" name="Google Shape;146;p17"/>
          <p:cNvSpPr txBox="1"/>
          <p:nvPr/>
        </p:nvSpPr>
        <p:spPr>
          <a:xfrm>
            <a:off x="1009650" y="3752153"/>
            <a:ext cx="7953036" cy="1354089"/>
          </a:xfrm>
          <a:prstGeom prst="rect">
            <a:avLst/>
          </a:prstGeom>
          <a:noFill/>
          <a:ln>
            <a:noFill/>
          </a:ln>
        </p:spPr>
        <p:txBody>
          <a:bodyPr spcFirstLastPara="1" wrap="square" lIns="0" tIns="0" rIns="0" bIns="0" anchor="t" anchorCtr="0">
            <a:spAutoFit/>
          </a:bodyPr>
          <a:lstStyle/>
          <a:p>
            <a:pPr lvl="0"/>
            <a:r>
              <a:rPr lang="en-US" sz="8799" dirty="0">
                <a:solidFill>
                  <a:srgbClr val="F0F9FF"/>
                </a:solidFill>
                <a:latin typeface="Tomorrow"/>
                <a:ea typeface="Tomorrow"/>
                <a:cs typeface="Tomorrow"/>
                <a:sym typeface="Tomorrow"/>
              </a:rPr>
              <a:t>How It Works</a:t>
            </a:r>
            <a:endParaRPr dirty="0"/>
          </a:p>
        </p:txBody>
      </p:sp>
      <p:grpSp>
        <p:nvGrpSpPr>
          <p:cNvPr id="147" name="Google Shape;147;p17"/>
          <p:cNvGrpSpPr/>
          <p:nvPr/>
        </p:nvGrpSpPr>
        <p:grpSpPr>
          <a:xfrm>
            <a:off x="9929131" y="956000"/>
            <a:ext cx="7227621" cy="1625974"/>
            <a:chOff x="0" y="-9525"/>
            <a:chExt cx="1903571" cy="697506"/>
          </a:xfrm>
        </p:grpSpPr>
        <p:sp>
          <p:nvSpPr>
            <p:cNvPr id="148"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9901316" y="3368400"/>
            <a:ext cx="7227621" cy="1627632"/>
            <a:chOff x="0" y="-9525"/>
            <a:chExt cx="1903571" cy="697506"/>
          </a:xfrm>
        </p:grpSpPr>
        <p:sp>
          <p:nvSpPr>
            <p:cNvPr id="151"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9929205" y="5512652"/>
            <a:ext cx="7227621" cy="1627632"/>
            <a:chOff x="0" y="-9525"/>
            <a:chExt cx="1903571" cy="697506"/>
          </a:xfrm>
          <a:solidFill>
            <a:srgbClr val="00CC00"/>
          </a:solidFill>
        </p:grpSpPr>
        <p:sp>
          <p:nvSpPr>
            <p:cNvPr id="154"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7"/>
          <p:cNvSpPr txBox="1"/>
          <p:nvPr/>
        </p:nvSpPr>
        <p:spPr>
          <a:xfrm>
            <a:off x="10993166" y="1384269"/>
            <a:ext cx="5099700" cy="344700"/>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Upload Contacts</a:t>
            </a:r>
            <a:endParaRPr dirty="0"/>
          </a:p>
        </p:txBody>
      </p:sp>
      <p:sp>
        <p:nvSpPr>
          <p:cNvPr id="157" name="Google Shape;157;p17"/>
          <p:cNvSpPr txBox="1"/>
          <p:nvPr/>
        </p:nvSpPr>
        <p:spPr>
          <a:xfrm>
            <a:off x="10965351" y="3752153"/>
            <a:ext cx="5099700" cy="344582"/>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Create Message</a:t>
            </a:r>
            <a:endParaRPr dirty="0"/>
          </a:p>
        </p:txBody>
      </p:sp>
      <p:sp>
        <p:nvSpPr>
          <p:cNvPr id="158" name="Google Shape;158;p17"/>
          <p:cNvSpPr txBox="1"/>
          <p:nvPr/>
        </p:nvSpPr>
        <p:spPr>
          <a:xfrm>
            <a:off x="11193610" y="1968691"/>
            <a:ext cx="46986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Import numbers from an Excel file. </a:t>
            </a:r>
            <a:endParaRPr dirty="0"/>
          </a:p>
        </p:txBody>
      </p:sp>
      <p:sp>
        <p:nvSpPr>
          <p:cNvPr id="159" name="Google Shape;159;p17"/>
          <p:cNvSpPr txBox="1"/>
          <p:nvPr/>
        </p:nvSpPr>
        <p:spPr>
          <a:xfrm>
            <a:off x="10621733" y="4343572"/>
            <a:ext cx="57867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Write text &amp; add images, videos, or PDFs.</a:t>
            </a:r>
            <a:endParaRPr dirty="0"/>
          </a:p>
        </p:txBody>
      </p:sp>
      <p:sp>
        <p:nvSpPr>
          <p:cNvPr id="160" name="Google Shape;160;p17"/>
          <p:cNvSpPr txBox="1"/>
          <p:nvPr/>
        </p:nvSpPr>
        <p:spPr>
          <a:xfrm>
            <a:off x="10993240" y="5918901"/>
            <a:ext cx="5099700" cy="344700"/>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Start Campaign</a:t>
            </a:r>
            <a:endParaRPr dirty="0"/>
          </a:p>
        </p:txBody>
      </p:sp>
      <p:sp>
        <p:nvSpPr>
          <p:cNvPr id="161" name="Google Shape;161;p17"/>
          <p:cNvSpPr txBox="1"/>
          <p:nvPr/>
        </p:nvSpPr>
        <p:spPr>
          <a:xfrm>
            <a:off x="10261717" y="6461760"/>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Messages are sent one by one automatically.</a:t>
            </a:r>
            <a:endParaRPr dirty="0"/>
          </a:p>
        </p:txBody>
      </p:sp>
      <p:grpSp>
        <p:nvGrpSpPr>
          <p:cNvPr id="24" name="Google Shape;147;p17"/>
          <p:cNvGrpSpPr/>
          <p:nvPr/>
        </p:nvGrpSpPr>
        <p:grpSpPr>
          <a:xfrm>
            <a:off x="9901272" y="7776195"/>
            <a:ext cx="7227621" cy="1627632"/>
            <a:chOff x="0" y="-9525"/>
            <a:chExt cx="1903571" cy="697506"/>
          </a:xfrm>
        </p:grpSpPr>
        <p:sp>
          <p:nvSpPr>
            <p:cNvPr id="2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17"/>
            <p:cNvSpPr txBox="1"/>
            <p:nvPr/>
          </p:nvSpPr>
          <p:spPr>
            <a:xfrm>
              <a:off x="0" y="-9525"/>
              <a:ext cx="1903571" cy="697506"/>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56;p17"/>
          <p:cNvSpPr txBox="1"/>
          <p:nvPr/>
        </p:nvSpPr>
        <p:spPr>
          <a:xfrm>
            <a:off x="10965307" y="8162900"/>
            <a:ext cx="5099700" cy="344700"/>
          </a:xfrm>
          <a:prstGeom prst="rect">
            <a:avLst/>
          </a:prstGeom>
          <a:noFill/>
          <a:ln>
            <a:noFill/>
          </a:ln>
        </p:spPr>
        <p:txBody>
          <a:bodyPr spcFirstLastPara="1" wrap="square" lIns="0" tIns="0" rIns="0" bIns="0" anchor="t" anchorCtr="0">
            <a:spAutoFit/>
          </a:bodyPr>
          <a:lstStyle/>
          <a:p>
            <a:pPr lvl="0" algn="ctr">
              <a:lnSpc>
                <a:spcPct val="80000"/>
              </a:lnSpc>
            </a:pPr>
            <a:r>
              <a:rPr lang="en-US" sz="2799" b="1" dirty="0">
                <a:solidFill>
                  <a:srgbClr val="13122D"/>
                </a:solidFill>
                <a:latin typeface="DM Sans"/>
                <a:ea typeface="DM Sans"/>
                <a:cs typeface="DM Sans"/>
                <a:sym typeface="DM Sans"/>
              </a:rPr>
              <a:t>Track Performance</a:t>
            </a:r>
            <a:endParaRPr dirty="0"/>
          </a:p>
        </p:txBody>
      </p:sp>
      <p:sp>
        <p:nvSpPr>
          <p:cNvPr id="28" name="Google Shape;158;p17"/>
          <p:cNvSpPr txBox="1"/>
          <p:nvPr/>
        </p:nvSpPr>
        <p:spPr>
          <a:xfrm>
            <a:off x="11165751" y="8788886"/>
            <a:ext cx="46986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View delivery &amp; response reports.</a:t>
            </a:r>
            <a:endParaRPr dirty="0"/>
          </a:p>
        </p:txBody>
      </p:sp>
      <p:sp>
        <p:nvSpPr>
          <p:cNvPr id="2" name="TextBox 1"/>
          <p:cNvSpPr txBox="1"/>
          <p:nvPr/>
        </p:nvSpPr>
        <p:spPr>
          <a:xfrm>
            <a:off x="1724893" y="5273959"/>
            <a:ext cx="5152373" cy="461665"/>
          </a:xfrm>
          <a:prstGeom prst="rect">
            <a:avLst/>
          </a:prstGeom>
          <a:noFill/>
        </p:spPr>
        <p:txBody>
          <a:bodyPr wrap="none" rtlCol="0">
            <a:spAutoFit/>
          </a:bodyPr>
          <a:lstStyle/>
          <a:p>
            <a:r>
              <a:rPr lang="en-US" sz="2400" spc="600" dirty="0">
                <a:solidFill>
                  <a:srgbClr val="00CC66"/>
                </a:solidFill>
              </a:rPr>
              <a:t>Fast, Easy &amp; Unlimited!</a:t>
            </a:r>
          </a:p>
        </p:txBody>
      </p:sp>
      <p:sp>
        <p:nvSpPr>
          <p:cNvPr id="30" name="Google Shape;348;p26"/>
          <p:cNvSpPr/>
          <p:nvPr/>
        </p:nvSpPr>
        <p:spPr>
          <a:xfrm>
            <a:off x="6935110" y="5153207"/>
            <a:ext cx="589490" cy="71889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3">
              <a:alphaModFix/>
            </a:blip>
            <a:stretch>
              <a:fillRect/>
            </a:stretch>
          </a:blipFill>
          <a:ln>
            <a:noFill/>
          </a:ln>
        </p:spPr>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96"/>
        <p:cNvGrpSpPr/>
        <p:nvPr/>
      </p:nvGrpSpPr>
      <p:grpSpPr>
        <a:xfrm>
          <a:off x="0" y="0"/>
          <a:ext cx="0" cy="0"/>
          <a:chOff x="0" y="0"/>
          <a:chExt cx="0" cy="0"/>
        </a:xfrm>
      </p:grpSpPr>
      <p:cxnSp>
        <p:nvCxnSpPr>
          <p:cNvPr id="97" name="Google Shape;97;p14"/>
          <p:cNvCxnSpPr/>
          <p:nvPr/>
        </p:nvCxnSpPr>
        <p:spPr>
          <a:xfrm>
            <a:off x="1028700" y="1620871"/>
            <a:ext cx="4198009" cy="0"/>
          </a:xfrm>
          <a:prstGeom prst="straightConnector1">
            <a:avLst/>
          </a:prstGeom>
          <a:noFill/>
          <a:ln w="28575" cap="flat" cmpd="sng">
            <a:solidFill>
              <a:srgbClr val="1AD079"/>
            </a:solidFill>
            <a:prstDash val="solid"/>
            <a:round/>
            <a:headEnd type="diamond" w="lg" len="lg"/>
            <a:tailEnd type="diamond" w="lg" len="lg"/>
          </a:ln>
        </p:spPr>
      </p:cxnSp>
      <p:cxnSp>
        <p:nvCxnSpPr>
          <p:cNvPr id="98" name="Google Shape;98;p14"/>
          <p:cNvCxnSpPr/>
          <p:nvPr/>
        </p:nvCxnSpPr>
        <p:spPr>
          <a:xfrm>
            <a:off x="13061291" y="1620871"/>
            <a:ext cx="4198009" cy="0"/>
          </a:xfrm>
          <a:prstGeom prst="straightConnector1">
            <a:avLst/>
          </a:prstGeom>
          <a:noFill/>
          <a:ln w="28575" cap="flat" cmpd="sng">
            <a:solidFill>
              <a:srgbClr val="1AD079"/>
            </a:solidFill>
            <a:prstDash val="solid"/>
            <a:round/>
            <a:headEnd type="diamond" w="lg" len="lg"/>
            <a:tailEnd type="diamond" w="lg" len="lg"/>
          </a:ln>
        </p:spPr>
      </p:cxnSp>
      <p:grpSp>
        <p:nvGrpSpPr>
          <p:cNvPr id="99" name="Google Shape;99;p14"/>
          <p:cNvGrpSpPr/>
          <p:nvPr/>
        </p:nvGrpSpPr>
        <p:grpSpPr>
          <a:xfrm>
            <a:off x="869291" y="2856832"/>
            <a:ext cx="4920570" cy="6401472"/>
            <a:chOff x="0" y="-47625"/>
            <a:chExt cx="1295953" cy="1685984"/>
          </a:xfrm>
        </p:grpSpPr>
        <p:sp>
          <p:nvSpPr>
            <p:cNvPr id="100" name="Google Shape;100;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4"/>
          <p:cNvGrpSpPr/>
          <p:nvPr/>
        </p:nvGrpSpPr>
        <p:grpSpPr>
          <a:xfrm>
            <a:off x="6683715" y="2856832"/>
            <a:ext cx="4920570" cy="6401472"/>
            <a:chOff x="0" y="-47625"/>
            <a:chExt cx="1295953" cy="1685984"/>
          </a:xfrm>
        </p:grpSpPr>
        <p:sp>
          <p:nvSpPr>
            <p:cNvPr id="103" name="Google Shape;103;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4"/>
          <p:cNvGrpSpPr/>
          <p:nvPr/>
        </p:nvGrpSpPr>
        <p:grpSpPr>
          <a:xfrm>
            <a:off x="12338730" y="2856832"/>
            <a:ext cx="4920570" cy="6401472"/>
            <a:chOff x="0" y="-47625"/>
            <a:chExt cx="1295953" cy="1685984"/>
          </a:xfrm>
        </p:grpSpPr>
        <p:sp>
          <p:nvSpPr>
            <p:cNvPr id="106" name="Google Shape;106;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 name="Google Shape;108;p14"/>
          <p:cNvSpPr/>
          <p:nvPr/>
        </p:nvSpPr>
        <p:spPr>
          <a:xfrm>
            <a:off x="13655944" y="4475460"/>
            <a:ext cx="2414090" cy="2573158"/>
          </a:xfrm>
          <a:custGeom>
            <a:avLst/>
            <a:gdLst/>
            <a:ahLst/>
            <a:cxnLst/>
            <a:rect l="l" t="t" r="r" b="b"/>
            <a:pathLst>
              <a:path w="2414090" h="2573158" extrusionOk="0">
                <a:moveTo>
                  <a:pt x="0" y="0"/>
                </a:moveTo>
                <a:lnTo>
                  <a:pt x="2414090" y="0"/>
                </a:lnTo>
                <a:lnTo>
                  <a:pt x="2414090" y="2573159"/>
                </a:lnTo>
                <a:lnTo>
                  <a:pt x="0" y="2573159"/>
                </a:lnTo>
                <a:lnTo>
                  <a:pt x="0" y="0"/>
                </a:lnTo>
                <a:close/>
              </a:path>
            </a:pathLst>
          </a:custGeom>
          <a:blipFill rotWithShape="1">
            <a:blip r:embed="rId3">
              <a:alphaModFix/>
            </a:blip>
            <a:stretch>
              <a:fillRect/>
            </a:stretch>
          </a:blipFill>
          <a:ln>
            <a:noFill/>
          </a:ln>
        </p:spPr>
      </p:sp>
      <p:sp>
        <p:nvSpPr>
          <p:cNvPr id="110" name="Google Shape;110;p14"/>
          <p:cNvSpPr txBox="1"/>
          <p:nvPr/>
        </p:nvSpPr>
        <p:spPr>
          <a:xfrm>
            <a:off x="4281053" y="684064"/>
            <a:ext cx="9684326" cy="1846659"/>
          </a:xfrm>
          <a:prstGeom prst="rect">
            <a:avLst/>
          </a:prstGeom>
          <a:noFill/>
          <a:ln>
            <a:noFill/>
          </a:ln>
        </p:spPr>
        <p:txBody>
          <a:bodyPr spcFirstLastPara="1" wrap="square" lIns="0" tIns="0" rIns="0" bIns="0" anchor="t" anchorCtr="0">
            <a:spAutoFit/>
          </a:bodyPr>
          <a:lstStyle/>
          <a:p>
            <a:pPr lvl="0" algn="ctr"/>
            <a:r>
              <a:rPr lang="en-US" sz="6000" dirty="0">
                <a:solidFill>
                  <a:srgbClr val="F0F9FF"/>
                </a:solidFill>
                <a:latin typeface="Tomorrow"/>
                <a:ea typeface="Tomorrow"/>
                <a:cs typeface="Tomorrow"/>
                <a:sym typeface="Tomorrow"/>
              </a:rPr>
              <a:t>How We Generate Revenue</a:t>
            </a:r>
            <a:endParaRPr sz="1050" dirty="0"/>
          </a:p>
        </p:txBody>
      </p:sp>
      <p:sp>
        <p:nvSpPr>
          <p:cNvPr id="111" name="Google Shape;111;p14"/>
          <p:cNvSpPr txBox="1"/>
          <p:nvPr/>
        </p:nvSpPr>
        <p:spPr>
          <a:xfrm>
            <a:off x="1215738" y="3433395"/>
            <a:ext cx="4198009" cy="590931"/>
          </a:xfrm>
          <a:prstGeom prst="rect">
            <a:avLst/>
          </a:prstGeom>
          <a:noFill/>
          <a:ln>
            <a:noFill/>
          </a:ln>
        </p:spPr>
        <p:txBody>
          <a:bodyPr spcFirstLastPara="1" wrap="square" lIns="0" tIns="0" rIns="0" bIns="0" anchor="t" anchorCtr="0">
            <a:spAutoFit/>
          </a:bodyPr>
          <a:lstStyle/>
          <a:p>
            <a:pPr lvl="0" algn="ctr">
              <a:lnSpc>
                <a:spcPct val="120000"/>
              </a:lnSpc>
            </a:pPr>
            <a:r>
              <a:rPr lang="en-US" sz="3200" dirty="0">
                <a:solidFill>
                  <a:srgbClr val="13122D"/>
                </a:solidFill>
                <a:effectLst>
                  <a:outerShdw blurRad="38100" dist="38100" dir="2700000" algn="tl">
                    <a:srgbClr val="000000">
                      <a:alpha val="43137"/>
                    </a:srgbClr>
                  </a:outerShdw>
                </a:effectLst>
                <a:latin typeface="DM Sans"/>
                <a:ea typeface="DM Sans"/>
                <a:cs typeface="DM Sans"/>
                <a:sym typeface="DM Sans"/>
              </a:rPr>
              <a:t>Software Sales</a:t>
            </a:r>
            <a:endParaRPr sz="3200" dirty="0">
              <a:effectLst>
                <a:outerShdw blurRad="38100" dist="38100" dir="2700000" algn="tl">
                  <a:srgbClr val="000000">
                    <a:alpha val="43137"/>
                  </a:srgbClr>
                </a:outerShdw>
              </a:effectLst>
            </a:endParaRPr>
          </a:p>
        </p:txBody>
      </p:sp>
      <p:sp>
        <p:nvSpPr>
          <p:cNvPr id="112" name="Google Shape;112;p14"/>
          <p:cNvSpPr txBox="1"/>
          <p:nvPr/>
        </p:nvSpPr>
        <p:spPr>
          <a:xfrm>
            <a:off x="7175800" y="3412613"/>
            <a:ext cx="3936300" cy="590931"/>
          </a:xfrm>
          <a:prstGeom prst="rect">
            <a:avLst/>
          </a:prstGeom>
          <a:noFill/>
          <a:ln>
            <a:noFill/>
          </a:ln>
        </p:spPr>
        <p:txBody>
          <a:bodyPr spcFirstLastPara="1" wrap="square" lIns="0" tIns="0" rIns="0" bIns="0" anchor="t" anchorCtr="0">
            <a:spAutoFit/>
          </a:bodyPr>
          <a:lstStyle/>
          <a:p>
            <a:pPr lvl="0" algn="ctr">
              <a:lnSpc>
                <a:spcPct val="120000"/>
              </a:lnSpc>
            </a:pPr>
            <a:r>
              <a:rPr lang="en-US" sz="3200" b="1" dirty="0">
                <a:solidFill>
                  <a:srgbClr val="13122D"/>
                </a:solidFill>
                <a:effectLst>
                  <a:outerShdw blurRad="38100" dist="38100" dir="2700000" algn="tl">
                    <a:srgbClr val="000000">
                      <a:alpha val="43137"/>
                    </a:srgbClr>
                  </a:outerShdw>
                </a:effectLst>
                <a:latin typeface="DM Sans"/>
                <a:ea typeface="DM Sans"/>
                <a:cs typeface="DM Sans"/>
                <a:sym typeface="DM Sans"/>
              </a:rPr>
              <a:t>License Fees</a:t>
            </a:r>
            <a:endParaRPr dirty="0">
              <a:effectLst>
                <a:outerShdw blurRad="38100" dist="38100" dir="2700000" algn="tl">
                  <a:srgbClr val="000000">
                    <a:alpha val="43137"/>
                  </a:srgbClr>
                </a:outerShdw>
              </a:effectLst>
            </a:endParaRPr>
          </a:p>
        </p:txBody>
      </p:sp>
      <p:sp>
        <p:nvSpPr>
          <p:cNvPr id="113" name="Google Shape;113;p14"/>
          <p:cNvSpPr txBox="1"/>
          <p:nvPr/>
        </p:nvSpPr>
        <p:spPr>
          <a:xfrm>
            <a:off x="12965528" y="3350267"/>
            <a:ext cx="3982042" cy="590931"/>
          </a:xfrm>
          <a:prstGeom prst="rect">
            <a:avLst/>
          </a:prstGeom>
          <a:noFill/>
          <a:ln>
            <a:noFill/>
          </a:ln>
        </p:spPr>
        <p:txBody>
          <a:bodyPr spcFirstLastPara="1" wrap="square" lIns="0" tIns="0" rIns="0" bIns="0" anchor="t" anchorCtr="0">
            <a:spAutoFit/>
          </a:bodyPr>
          <a:lstStyle/>
          <a:p>
            <a:pPr lvl="0" algn="ctr">
              <a:lnSpc>
                <a:spcPct val="120000"/>
              </a:lnSpc>
            </a:pPr>
            <a:r>
              <a:rPr lang="en-US" sz="3200" b="1" dirty="0">
                <a:solidFill>
                  <a:srgbClr val="13122D"/>
                </a:solidFill>
                <a:effectLst>
                  <a:outerShdw blurRad="38100" dist="38100" dir="2700000" algn="tl">
                    <a:srgbClr val="000000">
                      <a:alpha val="43137"/>
                    </a:srgbClr>
                  </a:outerShdw>
                </a:effectLst>
                <a:latin typeface="DM Sans"/>
                <a:ea typeface="DM Sans"/>
                <a:cs typeface="DM Sans"/>
                <a:sym typeface="DM Sans"/>
              </a:rPr>
              <a:t>Subscription Model</a:t>
            </a:r>
            <a:endParaRPr dirty="0">
              <a:effectLst>
                <a:outerShdw blurRad="38100" dist="38100" dir="2700000" algn="tl">
                  <a:srgbClr val="000000">
                    <a:alpha val="43137"/>
                  </a:srgbClr>
                </a:outerShdw>
              </a:effectLst>
            </a:endParaRPr>
          </a:p>
        </p:txBody>
      </p:sp>
      <p:sp>
        <p:nvSpPr>
          <p:cNvPr id="114" name="Google Shape;114;p14"/>
          <p:cNvSpPr txBox="1"/>
          <p:nvPr/>
        </p:nvSpPr>
        <p:spPr>
          <a:xfrm>
            <a:off x="1645600" y="6854730"/>
            <a:ext cx="3326387" cy="2154436"/>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Sell the </a:t>
            </a:r>
            <a:r>
              <a:rPr lang="en-US" sz="2800" b="1" dirty="0" err="1">
                <a:solidFill>
                  <a:srgbClr val="13122D"/>
                </a:solidFill>
                <a:latin typeface="DM Sans"/>
                <a:ea typeface="DM Sans"/>
                <a:cs typeface="DM Sans"/>
                <a:sym typeface="DM Sans"/>
              </a:rPr>
              <a:t>WhatsApp</a:t>
            </a:r>
            <a:r>
              <a:rPr lang="en-US" sz="2800" b="1" dirty="0">
                <a:solidFill>
                  <a:srgbClr val="13122D"/>
                </a:solidFill>
                <a:latin typeface="DM Sans"/>
                <a:ea typeface="DM Sans"/>
                <a:cs typeface="DM Sans"/>
                <a:sym typeface="DM Sans"/>
              </a:rPr>
              <a:t> marketing software to businesses and individuals. </a:t>
            </a:r>
            <a:endParaRPr lang="en-US" dirty="0"/>
          </a:p>
        </p:txBody>
      </p:sp>
      <p:sp>
        <p:nvSpPr>
          <p:cNvPr id="115" name="Google Shape;115;p14"/>
          <p:cNvSpPr txBox="1"/>
          <p:nvPr/>
        </p:nvSpPr>
        <p:spPr>
          <a:xfrm>
            <a:off x="6886027" y="7285617"/>
            <a:ext cx="4557507" cy="1723549"/>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Charge for software licenses with customizable pricing &amp; duration. </a:t>
            </a:r>
            <a:endParaRPr dirty="0"/>
          </a:p>
        </p:txBody>
      </p:sp>
      <p:sp>
        <p:nvSpPr>
          <p:cNvPr id="116" name="Google Shape;116;p14"/>
          <p:cNvSpPr txBox="1"/>
          <p:nvPr/>
        </p:nvSpPr>
        <p:spPr>
          <a:xfrm>
            <a:off x="13527295" y="7286624"/>
            <a:ext cx="2858508" cy="1723549"/>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Offer monthly or yearly plans for premium features. </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609" y="4403867"/>
            <a:ext cx="2716345" cy="2716345"/>
          </a:xfrm>
          <a:prstGeom prst="rect">
            <a:avLst/>
          </a:prstGeom>
        </p:spPr>
      </p:pic>
      <p:sp>
        <p:nvSpPr>
          <p:cNvPr id="25" name="Google Shape;109;p14"/>
          <p:cNvSpPr/>
          <p:nvPr/>
        </p:nvSpPr>
        <p:spPr>
          <a:xfrm>
            <a:off x="2085540" y="4403867"/>
            <a:ext cx="2488072" cy="2232878"/>
          </a:xfrm>
          <a:custGeom>
            <a:avLst/>
            <a:gdLst/>
            <a:ahLst/>
            <a:cxnLst/>
            <a:rect l="l" t="t" r="r" b="b"/>
            <a:pathLst>
              <a:path w="3043521" h="2573158" extrusionOk="0">
                <a:moveTo>
                  <a:pt x="0" y="0"/>
                </a:moveTo>
                <a:lnTo>
                  <a:pt x="3043520" y="0"/>
                </a:lnTo>
                <a:lnTo>
                  <a:pt x="3043520" y="2573159"/>
                </a:lnTo>
                <a:lnTo>
                  <a:pt x="0" y="2573159"/>
                </a:lnTo>
                <a:lnTo>
                  <a:pt x="0" y="0"/>
                </a:lnTo>
                <a:close/>
              </a:path>
            </a:pathLst>
          </a:custGeom>
          <a:blipFill rotWithShape="1">
            <a:blip r:embed="rId5">
              <a:alphaModFix/>
            </a:blip>
            <a:stretch>
              <a:fillRect/>
            </a:stretch>
          </a:blipFill>
          <a:ln>
            <a:noFill/>
          </a:ln>
        </p:spPr>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a:extLst>
            <a:ext uri="{FF2B5EF4-FFF2-40B4-BE49-F238E27FC236}">
              <a16:creationId xmlns:a16="http://schemas.microsoft.com/office/drawing/2014/main" id="{ABEA5318-D01C-B7AA-B804-54EC9969B063}"/>
            </a:ext>
          </a:extLst>
        </p:cNvPr>
        <p:cNvGrpSpPr/>
        <p:nvPr/>
      </p:nvGrpSpPr>
      <p:grpSpPr>
        <a:xfrm>
          <a:off x="0" y="0"/>
          <a:ext cx="0" cy="0"/>
          <a:chOff x="0" y="0"/>
          <a:chExt cx="0" cy="0"/>
        </a:xfrm>
      </p:grpSpPr>
      <p:sp>
        <p:nvSpPr>
          <p:cNvPr id="3" name="Arrow: Striped Right 2">
            <a:extLst>
              <a:ext uri="{FF2B5EF4-FFF2-40B4-BE49-F238E27FC236}">
                <a16:creationId xmlns:a16="http://schemas.microsoft.com/office/drawing/2014/main" id="{0C284F7A-2279-98E5-1C62-F50E6462C96B}"/>
              </a:ext>
            </a:extLst>
          </p:cNvPr>
          <p:cNvSpPr/>
          <p:nvPr/>
        </p:nvSpPr>
        <p:spPr>
          <a:xfrm>
            <a:off x="3125336" y="2634019"/>
            <a:ext cx="11518711" cy="4421875"/>
          </a:xfrm>
          <a:prstGeom prst="stripedRightArrow">
            <a:avLst/>
          </a:prstGeom>
          <a:solidFill>
            <a:srgbClr val="00FF0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solidFill>
                <a:srgbClr val="00CCFF"/>
              </a:solidFill>
            </a:endParaRPr>
          </a:p>
        </p:txBody>
      </p:sp>
      <p:sp>
        <p:nvSpPr>
          <p:cNvPr id="146" name="Google Shape;146;p17">
            <a:extLst>
              <a:ext uri="{FF2B5EF4-FFF2-40B4-BE49-F238E27FC236}">
                <a16:creationId xmlns:a16="http://schemas.microsoft.com/office/drawing/2014/main" id="{03474D18-E057-3FC4-F188-9BDBBC0ADF36}"/>
              </a:ext>
            </a:extLst>
          </p:cNvPr>
          <p:cNvSpPr txBox="1"/>
          <p:nvPr/>
        </p:nvSpPr>
        <p:spPr>
          <a:xfrm>
            <a:off x="4599012" y="4167911"/>
            <a:ext cx="7953036" cy="1354089"/>
          </a:xfrm>
          <a:prstGeom prst="rect">
            <a:avLst/>
          </a:prstGeom>
          <a:noFill/>
          <a:ln>
            <a:noFill/>
          </a:ln>
        </p:spPr>
        <p:txBody>
          <a:bodyPr spcFirstLastPara="1" wrap="square" lIns="0" tIns="0" rIns="0" bIns="0" anchor="t" anchorCtr="0">
            <a:spAutoFit/>
          </a:bodyPr>
          <a:lstStyle/>
          <a:p>
            <a:pPr lvl="0" algn="ctr"/>
            <a:r>
              <a:rPr lang="en-US" sz="8799"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omorrow"/>
                <a:ea typeface="Tomorrow"/>
                <a:cs typeface="Tomorrow"/>
                <a:sym typeface="Tomorrow"/>
              </a:rPr>
              <a:t>NEXT VOICE</a:t>
            </a:r>
            <a:endParaRPr b="1" i="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9842015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96"/>
        <p:cNvGrpSpPr/>
        <p:nvPr/>
      </p:nvGrpSpPr>
      <p:grpSpPr>
        <a:xfrm>
          <a:off x="0" y="0"/>
          <a:ext cx="0" cy="0"/>
          <a:chOff x="0" y="0"/>
          <a:chExt cx="0" cy="0"/>
        </a:xfrm>
      </p:grpSpPr>
      <p:cxnSp>
        <p:nvCxnSpPr>
          <p:cNvPr id="97" name="Google Shape;97;p14"/>
          <p:cNvCxnSpPr/>
          <p:nvPr/>
        </p:nvCxnSpPr>
        <p:spPr>
          <a:xfrm>
            <a:off x="1028700" y="1620871"/>
            <a:ext cx="4198009" cy="0"/>
          </a:xfrm>
          <a:prstGeom prst="straightConnector1">
            <a:avLst/>
          </a:prstGeom>
          <a:noFill/>
          <a:ln w="28575" cap="flat" cmpd="sng">
            <a:solidFill>
              <a:srgbClr val="1AD079"/>
            </a:solidFill>
            <a:prstDash val="solid"/>
            <a:round/>
            <a:headEnd type="diamond" w="lg" len="lg"/>
            <a:tailEnd type="diamond" w="lg" len="lg"/>
          </a:ln>
        </p:spPr>
      </p:cxnSp>
      <p:cxnSp>
        <p:nvCxnSpPr>
          <p:cNvPr id="98" name="Google Shape;98;p14"/>
          <p:cNvCxnSpPr/>
          <p:nvPr/>
        </p:nvCxnSpPr>
        <p:spPr>
          <a:xfrm>
            <a:off x="13061291" y="1620871"/>
            <a:ext cx="4198009" cy="0"/>
          </a:xfrm>
          <a:prstGeom prst="straightConnector1">
            <a:avLst/>
          </a:prstGeom>
          <a:noFill/>
          <a:ln w="28575" cap="flat" cmpd="sng">
            <a:solidFill>
              <a:srgbClr val="1AD079"/>
            </a:solidFill>
            <a:prstDash val="solid"/>
            <a:round/>
            <a:headEnd type="diamond" w="lg" len="lg"/>
            <a:tailEnd type="diamond" w="lg" len="lg"/>
          </a:ln>
        </p:spPr>
      </p:cxnSp>
      <p:grpSp>
        <p:nvGrpSpPr>
          <p:cNvPr id="99" name="Google Shape;99;p14"/>
          <p:cNvGrpSpPr/>
          <p:nvPr/>
        </p:nvGrpSpPr>
        <p:grpSpPr>
          <a:xfrm>
            <a:off x="869291" y="2856832"/>
            <a:ext cx="4920570" cy="6401472"/>
            <a:chOff x="0" y="-47625"/>
            <a:chExt cx="1295953" cy="1685984"/>
          </a:xfrm>
        </p:grpSpPr>
        <p:sp>
          <p:nvSpPr>
            <p:cNvPr id="100" name="Google Shape;100;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4"/>
          <p:cNvGrpSpPr/>
          <p:nvPr/>
        </p:nvGrpSpPr>
        <p:grpSpPr>
          <a:xfrm>
            <a:off x="6683715" y="2856832"/>
            <a:ext cx="4920570" cy="6401472"/>
            <a:chOff x="0" y="-47625"/>
            <a:chExt cx="1295953" cy="1685984"/>
          </a:xfrm>
        </p:grpSpPr>
        <p:sp>
          <p:nvSpPr>
            <p:cNvPr id="103" name="Google Shape;103;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4"/>
          <p:cNvGrpSpPr/>
          <p:nvPr/>
        </p:nvGrpSpPr>
        <p:grpSpPr>
          <a:xfrm>
            <a:off x="12338730" y="2856832"/>
            <a:ext cx="4920570" cy="6401472"/>
            <a:chOff x="0" y="-47625"/>
            <a:chExt cx="1295953" cy="1685984"/>
          </a:xfrm>
        </p:grpSpPr>
        <p:sp>
          <p:nvSpPr>
            <p:cNvPr id="106" name="Google Shape;106;p14"/>
            <p:cNvSpPr/>
            <p:nvPr/>
          </p:nvSpPr>
          <p:spPr>
            <a:xfrm>
              <a:off x="0" y="0"/>
              <a:ext cx="1295953" cy="1638359"/>
            </a:xfrm>
            <a:custGeom>
              <a:avLst/>
              <a:gdLst/>
              <a:ahLst/>
              <a:cxnLst/>
              <a:rect l="l" t="t" r="r" b="b"/>
              <a:pathLst>
                <a:path w="1295953" h="1638359" extrusionOk="0">
                  <a:moveTo>
                    <a:pt x="31468" y="0"/>
                  </a:moveTo>
                  <a:lnTo>
                    <a:pt x="1264485" y="0"/>
                  </a:lnTo>
                  <a:cubicBezTo>
                    <a:pt x="1272831" y="0"/>
                    <a:pt x="1280835" y="3315"/>
                    <a:pt x="1286736" y="9217"/>
                  </a:cubicBezTo>
                  <a:cubicBezTo>
                    <a:pt x="1292637" y="15118"/>
                    <a:pt x="1295953" y="23122"/>
                    <a:pt x="1295953" y="31468"/>
                  </a:cubicBezTo>
                  <a:lnTo>
                    <a:pt x="1295953" y="1606891"/>
                  </a:lnTo>
                  <a:cubicBezTo>
                    <a:pt x="1295953" y="1624270"/>
                    <a:pt x="1281864" y="1638359"/>
                    <a:pt x="1264485" y="1638359"/>
                  </a:cubicBezTo>
                  <a:lnTo>
                    <a:pt x="31468" y="1638359"/>
                  </a:lnTo>
                  <a:cubicBezTo>
                    <a:pt x="23122" y="1638359"/>
                    <a:pt x="15118" y="1635043"/>
                    <a:pt x="9217" y="1629142"/>
                  </a:cubicBezTo>
                  <a:cubicBezTo>
                    <a:pt x="3315" y="1623241"/>
                    <a:pt x="0" y="1615237"/>
                    <a:pt x="0" y="1606891"/>
                  </a:cubicBezTo>
                  <a:lnTo>
                    <a:pt x="0" y="31468"/>
                  </a:lnTo>
                  <a:cubicBezTo>
                    <a:pt x="0" y="14089"/>
                    <a:pt x="14089" y="0"/>
                    <a:pt x="31468"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txBox="1"/>
            <p:nvPr/>
          </p:nvSpPr>
          <p:spPr>
            <a:xfrm>
              <a:off x="0" y="-47625"/>
              <a:ext cx="1295953" cy="1685983"/>
            </a:xfrm>
            <a:prstGeom prst="rect">
              <a:avLst/>
            </a:prstGeom>
            <a:noFill/>
            <a:ln>
              <a:noFill/>
            </a:ln>
          </p:spPr>
          <p:txBody>
            <a:bodyPr spcFirstLastPara="1" wrap="square" lIns="50800" tIns="50800" rIns="50800" bIns="50800" anchor="t"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0" name="Google Shape;110;p14"/>
          <p:cNvSpPr txBox="1"/>
          <p:nvPr/>
        </p:nvSpPr>
        <p:spPr>
          <a:xfrm>
            <a:off x="4738257" y="559372"/>
            <a:ext cx="8936183" cy="1846659"/>
          </a:xfrm>
          <a:prstGeom prst="rect">
            <a:avLst/>
          </a:prstGeom>
          <a:noFill/>
          <a:ln>
            <a:noFill/>
          </a:ln>
        </p:spPr>
        <p:txBody>
          <a:bodyPr spcFirstLastPara="1" wrap="square" lIns="0" tIns="0" rIns="0" bIns="0" anchor="t" anchorCtr="0">
            <a:spAutoFit/>
          </a:bodyPr>
          <a:lstStyle/>
          <a:p>
            <a:pPr lvl="0" algn="ctr"/>
            <a:r>
              <a:rPr lang="en-US" sz="6000" dirty="0">
                <a:solidFill>
                  <a:srgbClr val="F0F9FF"/>
                </a:solidFill>
                <a:latin typeface="Tomorrow"/>
                <a:ea typeface="Tomorrow"/>
                <a:cs typeface="Tomorrow"/>
                <a:sym typeface="Tomorrow"/>
              </a:rPr>
              <a:t>Service-Based Business Model </a:t>
            </a:r>
            <a:endParaRPr sz="1050" dirty="0"/>
          </a:p>
        </p:txBody>
      </p:sp>
      <p:sp>
        <p:nvSpPr>
          <p:cNvPr id="111" name="Google Shape;111;p14"/>
          <p:cNvSpPr txBox="1"/>
          <p:nvPr/>
        </p:nvSpPr>
        <p:spPr>
          <a:xfrm>
            <a:off x="1215738" y="3433395"/>
            <a:ext cx="4198009" cy="1181862"/>
          </a:xfrm>
          <a:prstGeom prst="rect">
            <a:avLst/>
          </a:prstGeom>
          <a:noFill/>
          <a:ln>
            <a:noFill/>
          </a:ln>
        </p:spPr>
        <p:txBody>
          <a:bodyPr spcFirstLastPara="1" wrap="square" lIns="0" tIns="0" rIns="0" bIns="0" anchor="t" anchorCtr="0">
            <a:spAutoFit/>
          </a:bodyPr>
          <a:lstStyle/>
          <a:p>
            <a:pPr lvl="0" algn="ctr">
              <a:lnSpc>
                <a:spcPct val="120000"/>
              </a:lnSpc>
            </a:pPr>
            <a:r>
              <a:rPr lang="en-US" sz="3200" b="1" dirty="0">
                <a:solidFill>
                  <a:srgbClr val="13122D"/>
                </a:solidFill>
                <a:effectLst>
                  <a:outerShdw blurRad="38100" dist="38100" dir="2700000" algn="tl">
                    <a:srgbClr val="000000">
                      <a:alpha val="43137"/>
                    </a:srgbClr>
                  </a:outerShdw>
                </a:effectLst>
                <a:latin typeface="DM Sans"/>
                <a:ea typeface="DM Sans"/>
                <a:cs typeface="DM Sans"/>
                <a:sym typeface="DM Sans"/>
              </a:rPr>
              <a:t>Bulk Messaging Services</a:t>
            </a:r>
            <a:endParaRPr sz="3200" b="1" dirty="0">
              <a:effectLst>
                <a:outerShdw blurRad="38100" dist="38100" dir="2700000" algn="tl">
                  <a:srgbClr val="000000">
                    <a:alpha val="43137"/>
                  </a:srgbClr>
                </a:outerShdw>
              </a:effectLst>
            </a:endParaRPr>
          </a:p>
        </p:txBody>
      </p:sp>
      <p:sp>
        <p:nvSpPr>
          <p:cNvPr id="112" name="Google Shape;112;p14"/>
          <p:cNvSpPr txBox="1"/>
          <p:nvPr/>
        </p:nvSpPr>
        <p:spPr>
          <a:xfrm>
            <a:off x="7175800" y="3412613"/>
            <a:ext cx="3936300" cy="984885"/>
          </a:xfrm>
          <a:prstGeom prst="rect">
            <a:avLst/>
          </a:prstGeom>
          <a:noFill/>
          <a:ln>
            <a:noFill/>
          </a:ln>
        </p:spPr>
        <p:txBody>
          <a:bodyPr spcFirstLastPara="1" wrap="square" lIns="0" tIns="0" rIns="0" bIns="0" anchor="t" anchorCtr="0">
            <a:spAutoFit/>
          </a:bodyPr>
          <a:lstStyle/>
          <a:p>
            <a:pPr algn="ctr"/>
            <a:r>
              <a:rPr lang="en-US" sz="3200" b="1" dirty="0">
                <a:effectLst>
                  <a:outerShdw blurRad="38100" dist="38100" dir="2700000" algn="tl" rotWithShape="0">
                    <a:srgbClr val="000000">
                      <a:alpha val="43000"/>
                    </a:srgbClr>
                  </a:outerShdw>
                </a:effectLst>
                <a:latin typeface="DM Sans" charset="0"/>
              </a:rPr>
              <a:t>Customization Services</a:t>
            </a:r>
            <a:endParaRPr lang="en-US" sz="3200" dirty="0">
              <a:effectLst/>
              <a:latin typeface="DM Sans" charset="0"/>
            </a:endParaRPr>
          </a:p>
        </p:txBody>
      </p:sp>
      <p:sp>
        <p:nvSpPr>
          <p:cNvPr id="113" name="Google Shape;113;p14"/>
          <p:cNvSpPr txBox="1"/>
          <p:nvPr/>
        </p:nvSpPr>
        <p:spPr>
          <a:xfrm>
            <a:off x="12965528" y="3350267"/>
            <a:ext cx="3982042" cy="984885"/>
          </a:xfrm>
          <a:prstGeom prst="rect">
            <a:avLst/>
          </a:prstGeom>
          <a:noFill/>
          <a:ln>
            <a:noFill/>
          </a:ln>
        </p:spPr>
        <p:txBody>
          <a:bodyPr spcFirstLastPara="1" wrap="square" lIns="0" tIns="0" rIns="0" bIns="0" anchor="t" anchorCtr="0">
            <a:spAutoFit/>
          </a:bodyPr>
          <a:lstStyle/>
          <a:p>
            <a:pPr algn="ctr"/>
            <a:r>
              <a:rPr lang="en-US" sz="3200" b="1" dirty="0">
                <a:effectLst>
                  <a:outerShdw blurRad="38100" dist="38100" dir="2700000" algn="tl" rotWithShape="0">
                    <a:srgbClr val="000000">
                      <a:alpha val="43000"/>
                    </a:srgbClr>
                  </a:outerShdw>
                </a:effectLst>
              </a:rPr>
              <a:t>Lead Generation </a:t>
            </a:r>
            <a:r>
              <a:rPr lang="en-US" sz="3200" b="1" dirty="0">
                <a:effectLst>
                  <a:outerShdw blurRad="38100" dist="38100" dir="2700000" algn="tl" rotWithShape="0">
                    <a:srgbClr val="000000">
                      <a:alpha val="43000"/>
                    </a:srgbClr>
                  </a:outerShdw>
                </a:effectLst>
                <a:latin typeface="DM Sans" charset="0"/>
              </a:rPr>
              <a:t>Services</a:t>
            </a:r>
            <a:endParaRPr lang="en-US" sz="3200" dirty="0">
              <a:effectLst/>
              <a:latin typeface="DM Sans" charset="0"/>
            </a:endParaRPr>
          </a:p>
        </p:txBody>
      </p:sp>
      <p:sp>
        <p:nvSpPr>
          <p:cNvPr id="114" name="Google Shape;114;p14"/>
          <p:cNvSpPr txBox="1"/>
          <p:nvPr/>
        </p:nvSpPr>
        <p:spPr>
          <a:xfrm>
            <a:off x="1464510" y="7647997"/>
            <a:ext cx="3326387" cy="1292662"/>
          </a:xfrm>
          <a:prstGeom prst="rect">
            <a:avLst/>
          </a:prstGeom>
          <a:noFill/>
          <a:ln>
            <a:noFill/>
          </a:ln>
        </p:spPr>
        <p:txBody>
          <a:bodyPr spcFirstLastPara="1" wrap="square" lIns="0" tIns="0" rIns="0" bIns="0" anchor="t" anchorCtr="0">
            <a:spAutoFit/>
          </a:bodyPr>
          <a:lstStyle/>
          <a:p>
            <a:pPr lvl="0" algn="ctr"/>
            <a:r>
              <a:rPr lang="en-US" sz="2800" b="1" dirty="0">
                <a:solidFill>
                  <a:srgbClr val="13122D"/>
                </a:solidFill>
                <a:latin typeface="DM Sans"/>
                <a:ea typeface="DM Sans"/>
                <a:cs typeface="DM Sans"/>
                <a:sym typeface="DM Sans"/>
              </a:rPr>
              <a:t>Offer message-sending as a paid service. </a:t>
            </a:r>
            <a:endParaRPr lang="en-US" dirty="0"/>
          </a:p>
        </p:txBody>
      </p:sp>
      <p:sp>
        <p:nvSpPr>
          <p:cNvPr id="115" name="Google Shape;115;p14"/>
          <p:cNvSpPr txBox="1"/>
          <p:nvPr/>
        </p:nvSpPr>
        <p:spPr>
          <a:xfrm>
            <a:off x="6865246" y="8037192"/>
            <a:ext cx="4557507" cy="861774"/>
          </a:xfrm>
          <a:prstGeom prst="rect">
            <a:avLst/>
          </a:prstGeom>
          <a:noFill/>
          <a:ln>
            <a:noFill/>
          </a:ln>
        </p:spPr>
        <p:txBody>
          <a:bodyPr spcFirstLastPara="1" wrap="square" lIns="0" tIns="0" rIns="0" bIns="0" anchor="t" anchorCtr="0">
            <a:spAutoFit/>
          </a:bodyPr>
          <a:lstStyle/>
          <a:p>
            <a:pPr algn="ctr"/>
            <a:r>
              <a:rPr lang="en-US" sz="2800" b="1" dirty="0">
                <a:latin typeface="DM Sans" charset="0"/>
              </a:rPr>
              <a:t>Provide custom solutions based on client needs.</a:t>
            </a:r>
            <a:endParaRPr lang="en-US" sz="2800" dirty="0">
              <a:effectLst/>
              <a:latin typeface="DM Sans" charset="0"/>
            </a:endParaRPr>
          </a:p>
        </p:txBody>
      </p:sp>
      <p:sp>
        <p:nvSpPr>
          <p:cNvPr id="116" name="Google Shape;116;p14"/>
          <p:cNvSpPr txBox="1"/>
          <p:nvPr/>
        </p:nvSpPr>
        <p:spPr>
          <a:xfrm>
            <a:off x="13061291" y="8056280"/>
            <a:ext cx="3982041" cy="861774"/>
          </a:xfrm>
          <a:prstGeom prst="rect">
            <a:avLst/>
          </a:prstGeom>
          <a:noFill/>
          <a:ln>
            <a:noFill/>
          </a:ln>
        </p:spPr>
        <p:txBody>
          <a:bodyPr spcFirstLastPara="1" wrap="square" lIns="0" tIns="0" rIns="0" bIns="0" anchor="t" anchorCtr="0">
            <a:spAutoFit/>
          </a:bodyPr>
          <a:lstStyle/>
          <a:p>
            <a:pPr algn="ctr"/>
            <a:r>
              <a:rPr lang="en-US" sz="2800" b="1" dirty="0">
                <a:latin typeface="DM Sans" charset="0"/>
              </a:rPr>
              <a:t>Charge businesses for targeted contact lists.</a:t>
            </a:r>
            <a:endParaRPr lang="en-US" sz="2800" dirty="0">
              <a:effectLst/>
              <a:latin typeface="DM Sans" charset="0"/>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5370" b="97778" l="2315" r="96019">
                        <a14:foregroundMark x1="14537" y1="69815" x2="14537" y2="69815"/>
                        <a14:foregroundMark x1="13519" y1="67130" x2="13519" y2="67130"/>
                        <a14:foregroundMark x1="7593" y1="77037" x2="7593" y2="77037"/>
                        <a14:foregroundMark x1="36481" y1="90926" x2="36481" y2="90926"/>
                        <a14:foregroundMark x1="84630" y1="25370" x2="84630" y2="25370"/>
                      </a14:backgroundRemoval>
                    </a14:imgEffect>
                  </a14:imgLayer>
                </a14:imgProps>
              </a:ext>
              <a:ext uri="{28A0092B-C50C-407E-A947-70E740481C1C}">
                <a14:useLocalDpi xmlns:a14="http://schemas.microsoft.com/office/drawing/2010/main" val="0"/>
              </a:ext>
            </a:extLst>
          </a:blip>
          <a:stretch>
            <a:fillRect/>
          </a:stretch>
        </p:blipFill>
        <p:spPr>
          <a:xfrm>
            <a:off x="1909549" y="4698385"/>
            <a:ext cx="2777792" cy="277779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8543" y="4884740"/>
            <a:ext cx="3575610" cy="286048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0015" y="4781513"/>
            <a:ext cx="5498000" cy="2869956"/>
          </a:xfrm>
          <a:prstGeom prst="rect">
            <a:avLst/>
          </a:prstGeom>
        </p:spPr>
      </p:pic>
    </p:spTree>
    <p:extLst>
      <p:ext uri="{BB962C8B-B14F-4D97-AF65-F5344CB8AC3E}">
        <p14:creationId xmlns:p14="http://schemas.microsoft.com/office/powerpoint/2010/main" val="408176653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Shape 179"/>
        <p:cNvGrpSpPr/>
        <p:nvPr/>
      </p:nvGrpSpPr>
      <p:grpSpPr>
        <a:xfrm>
          <a:off x="0" y="0"/>
          <a:ext cx="0" cy="0"/>
          <a:chOff x="0" y="0"/>
          <a:chExt cx="0" cy="0"/>
        </a:xfrm>
      </p:grpSpPr>
      <p:sp>
        <p:nvSpPr>
          <p:cNvPr id="181" name="Google Shape;181;p19"/>
          <p:cNvSpPr txBox="1"/>
          <p:nvPr/>
        </p:nvSpPr>
        <p:spPr>
          <a:xfrm>
            <a:off x="5650595" y="1190624"/>
            <a:ext cx="7924500" cy="1083245"/>
          </a:xfrm>
          <a:prstGeom prst="rect">
            <a:avLst/>
          </a:prstGeom>
          <a:noFill/>
          <a:ln>
            <a:noFill/>
          </a:ln>
        </p:spPr>
        <p:txBody>
          <a:bodyPr spcFirstLastPara="1" wrap="square" lIns="0" tIns="0" rIns="0" bIns="0" anchor="t" anchorCtr="0">
            <a:spAutoFit/>
          </a:bodyPr>
          <a:lstStyle/>
          <a:p>
            <a:pPr lvl="0" algn="ctr">
              <a:lnSpc>
                <a:spcPct val="80000"/>
              </a:lnSpc>
            </a:pPr>
            <a:r>
              <a:rPr lang="en-US" sz="8800" dirty="0">
                <a:solidFill>
                  <a:srgbClr val="13122D"/>
                </a:solidFill>
                <a:latin typeface="Tomorrow"/>
                <a:ea typeface="Tomorrow"/>
                <a:cs typeface="Tomorrow"/>
                <a:sym typeface="Tomorrow"/>
              </a:rPr>
              <a:t>Conclusion</a:t>
            </a:r>
            <a:endParaRPr sz="1600" dirty="0"/>
          </a:p>
        </p:txBody>
      </p:sp>
      <p:sp>
        <p:nvSpPr>
          <p:cNvPr id="182" name="Google Shape;182;p19"/>
          <p:cNvSpPr txBox="1"/>
          <p:nvPr/>
        </p:nvSpPr>
        <p:spPr>
          <a:xfrm>
            <a:off x="1045029" y="3113313"/>
            <a:ext cx="16214370" cy="4308872"/>
          </a:xfrm>
          <a:prstGeom prst="rect">
            <a:avLst/>
          </a:prstGeom>
          <a:noFill/>
          <a:ln>
            <a:noFill/>
          </a:ln>
        </p:spPr>
        <p:txBody>
          <a:bodyPr spcFirstLastPara="1" wrap="square" lIns="0" tIns="0" rIns="0" bIns="0" anchor="t" anchorCtr="0">
            <a:spAutoFit/>
          </a:bodyPr>
          <a:lstStyle/>
          <a:p>
            <a:pPr marL="291468" lvl="1" algn="just">
              <a:buClr>
                <a:srgbClr val="13122D"/>
              </a:buClr>
              <a:buSzPts val="2700"/>
            </a:pPr>
            <a:r>
              <a:rPr lang="en-US" sz="4000" dirty="0">
                <a:solidFill>
                  <a:schemeClr val="tx1"/>
                </a:solidFill>
                <a:latin typeface="DM Sans"/>
                <a:ea typeface="DM Sans"/>
                <a:cs typeface="DM Sans"/>
                <a:sym typeface="DM Sans"/>
              </a:rPr>
              <a:t>Our </a:t>
            </a:r>
            <a:r>
              <a:rPr lang="en-US" sz="4000" dirty="0" err="1">
                <a:solidFill>
                  <a:schemeClr val="tx1"/>
                </a:solidFill>
                <a:latin typeface="DM Sans"/>
                <a:ea typeface="DM Sans"/>
                <a:cs typeface="DM Sans"/>
                <a:sym typeface="DM Sans"/>
              </a:rPr>
              <a:t>WhatsApp</a:t>
            </a:r>
            <a:r>
              <a:rPr lang="en-US" sz="4000" dirty="0">
                <a:solidFill>
                  <a:schemeClr val="tx1"/>
                </a:solidFill>
                <a:latin typeface="DM Sans"/>
                <a:ea typeface="DM Sans"/>
                <a:cs typeface="DM Sans"/>
                <a:sym typeface="DM Sans"/>
              </a:rPr>
              <a:t> marketing software offers an affordable &amp; effective way for businesses to grow without high advertising costs. It simplifies marketing with bulk messaging, lead generation &amp; automation while helping businesses increase repeat customers. With direct communication and a strong revenue model, our solution is a game-changer for cost-effective business growth.</a:t>
            </a:r>
            <a:endParaRPr sz="4000" dirty="0">
              <a:solidFill>
                <a:schemeClr val="tx1"/>
              </a:solidFill>
            </a:endParaRPr>
          </a:p>
        </p:txBody>
      </p:sp>
      <p:grpSp>
        <p:nvGrpSpPr>
          <p:cNvPr id="183" name="Google Shape;183;p19"/>
          <p:cNvGrpSpPr/>
          <p:nvPr/>
        </p:nvGrpSpPr>
        <p:grpSpPr>
          <a:xfrm>
            <a:off x="9709124" y="8792489"/>
            <a:ext cx="7784452" cy="552458"/>
            <a:chOff x="753499" y="38099"/>
            <a:chExt cx="10379269" cy="736612"/>
          </a:xfrm>
        </p:grpSpPr>
        <p:sp>
          <p:nvSpPr>
            <p:cNvPr id="185" name="Google Shape;185;p19"/>
            <p:cNvSpPr txBox="1"/>
            <p:nvPr/>
          </p:nvSpPr>
          <p:spPr>
            <a:xfrm>
              <a:off x="753499" y="38099"/>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rgbClr val="13122D"/>
                  </a:solidFill>
                  <a:latin typeface="DM Sans"/>
                  <a:ea typeface="DM Sans"/>
                  <a:cs typeface="DM Sans"/>
                  <a:sym typeface="DM Sans"/>
                </a:rPr>
                <a:t>PARUL</a:t>
              </a:r>
            </a:p>
            <a:p>
              <a:pPr marL="0" marR="0" lvl="0" indent="0" algn="l" rtl="0">
                <a:lnSpc>
                  <a:spcPct val="100000"/>
                </a:lnSpc>
                <a:spcBef>
                  <a:spcPts val="0"/>
                </a:spcBef>
                <a:spcAft>
                  <a:spcPts val="0"/>
                </a:spcAft>
                <a:buNone/>
              </a:pPr>
              <a:r>
                <a:rPr lang="en-US" sz="1795" b="1" i="0" u="none" strike="noStrike" cap="none" dirty="0">
                  <a:solidFill>
                    <a:srgbClr val="13122D"/>
                  </a:solidFill>
                  <a:latin typeface="DM Sans"/>
                  <a:ea typeface="DM Sans"/>
                  <a:cs typeface="DM Sans"/>
                  <a:sym typeface="DM Sans"/>
                </a:rPr>
                <a:t>UNIVERSITY</a:t>
              </a:r>
              <a:endParaRPr dirty="0"/>
            </a:p>
          </p:txBody>
        </p:sp>
        <p:cxnSp>
          <p:nvCxnSpPr>
            <p:cNvPr id="186" name="Google Shape;186;p19"/>
            <p:cNvCxnSpPr/>
            <p:nvPr/>
          </p:nvCxnSpPr>
          <p:spPr>
            <a:xfrm>
              <a:off x="2886525" y="310540"/>
              <a:ext cx="3294624" cy="0"/>
            </a:xfrm>
            <a:prstGeom prst="straightConnector1">
              <a:avLst/>
            </a:prstGeom>
            <a:noFill/>
            <a:ln w="43475" cap="flat" cmpd="sng">
              <a:solidFill>
                <a:srgbClr val="13122D"/>
              </a:solidFill>
              <a:prstDash val="solid"/>
              <a:round/>
              <a:headEnd type="diamond" w="lg" len="lg"/>
              <a:tailEnd type="diamond" w="lg" len="lg"/>
            </a:ln>
          </p:spPr>
        </p:cxnSp>
        <p:sp>
          <p:nvSpPr>
            <p:cNvPr id="187" name="Google Shape;187;p19"/>
            <p:cNvSpPr txBox="1"/>
            <p:nvPr/>
          </p:nvSpPr>
          <p:spPr>
            <a:xfrm>
              <a:off x="6498668" y="93347"/>
              <a:ext cx="46341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chemeClr val="tx1"/>
                  </a:solidFill>
                  <a:effectLst>
                    <a:outerShdw blurRad="38100" dist="38100" dir="2700000" algn="tl">
                      <a:srgbClr val="000000">
                        <a:alpha val="43137"/>
                      </a:srgbClr>
                    </a:outerShdw>
                  </a:effectLst>
                  <a:latin typeface="DM Sans"/>
                  <a:ea typeface="DM Sans"/>
                  <a:cs typeface="DM Sans"/>
                  <a:sym typeface="DM Sans"/>
                </a:rPr>
                <a:t>Innovated by CSE Group 7</a:t>
              </a:r>
              <a:endParaRPr lang="en-US" sz="1800" dirty="0">
                <a:solidFill>
                  <a:schemeClr val="tx1"/>
                </a:solidFill>
                <a:effectLst>
                  <a:outerShdw blurRad="38100" dist="38100" dir="2700000" algn="tl">
                    <a:srgbClr val="000000">
                      <a:alpha val="43137"/>
                    </a:srgbClr>
                  </a:outerShdw>
                </a:effectLst>
              </a:endParaRPr>
            </a:p>
          </p:txBody>
        </p:sp>
      </p:grpSp>
      <p:pic>
        <p:nvPicPr>
          <p:cNvPr id="2050" name="Picture 2" descr="F:\Parul UNivercity\2nd\2A14\ACTW\project ppt\WhatsApp-Marketing-Poster-1-01-1024x576_upscayl_12x_realesrgan-x4fa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6725" y="-28367038"/>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6;p26"/>
          <p:cNvSpPr/>
          <p:nvPr/>
        </p:nvSpPr>
        <p:spPr>
          <a:xfrm>
            <a:off x="1545194" y="674165"/>
            <a:ext cx="1069771" cy="1599704"/>
          </a:xfrm>
          <a:custGeom>
            <a:avLst/>
            <a:gdLst/>
            <a:ahLst/>
            <a:cxnLst/>
            <a:rect l="l" t="t" r="r" b="b"/>
            <a:pathLst>
              <a:path w="424419" h="636051" extrusionOk="0">
                <a:moveTo>
                  <a:pt x="0" y="0"/>
                </a:moveTo>
                <a:lnTo>
                  <a:pt x="424419" y="0"/>
                </a:lnTo>
                <a:lnTo>
                  <a:pt x="424419" y="636051"/>
                </a:lnTo>
                <a:lnTo>
                  <a:pt x="0" y="636051"/>
                </a:lnTo>
                <a:lnTo>
                  <a:pt x="0" y="0"/>
                </a:lnTo>
                <a:close/>
              </a:path>
            </a:pathLst>
          </a:custGeom>
          <a:blipFill rotWithShape="1">
            <a:blip r:embed="rId4">
              <a:alphaModFix/>
            </a:blip>
            <a:stretch>
              <a:fillRect/>
            </a:stretch>
          </a:blipFill>
          <a:ln>
            <a:noFill/>
          </a:ln>
        </p:spPr>
      </p:sp>
      <p:sp>
        <p:nvSpPr>
          <p:cNvPr id="17" name="Google Shape;336;p26"/>
          <p:cNvSpPr/>
          <p:nvPr/>
        </p:nvSpPr>
        <p:spPr>
          <a:xfrm>
            <a:off x="15702266" y="674165"/>
            <a:ext cx="1069771" cy="1599704"/>
          </a:xfrm>
          <a:custGeom>
            <a:avLst/>
            <a:gdLst/>
            <a:ahLst/>
            <a:cxnLst/>
            <a:rect l="l" t="t" r="r" b="b"/>
            <a:pathLst>
              <a:path w="424419" h="636051" extrusionOk="0">
                <a:moveTo>
                  <a:pt x="0" y="0"/>
                </a:moveTo>
                <a:lnTo>
                  <a:pt x="424419" y="0"/>
                </a:lnTo>
                <a:lnTo>
                  <a:pt x="424419" y="636051"/>
                </a:lnTo>
                <a:lnTo>
                  <a:pt x="0" y="636051"/>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76974949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9FF"/>
        </a:solidFill>
        <a:effectLst/>
      </p:bgPr>
    </p:bg>
    <p:spTree>
      <p:nvGrpSpPr>
        <p:cNvPr id="1" name="Shape 265"/>
        <p:cNvGrpSpPr/>
        <p:nvPr/>
      </p:nvGrpSpPr>
      <p:grpSpPr>
        <a:xfrm>
          <a:off x="0" y="0"/>
          <a:ext cx="0" cy="0"/>
          <a:chOff x="0" y="0"/>
          <a:chExt cx="0" cy="0"/>
        </a:xfrm>
      </p:grpSpPr>
      <p:pic>
        <p:nvPicPr>
          <p:cNvPr id="266" name="Google Shape;266;p24"/>
          <p:cNvPicPr preferRelativeResize="0"/>
          <p:nvPr/>
        </p:nvPicPr>
        <p:blipFill>
          <a:blip r:embed="rId3">
            <a:extLst>
              <a:ext uri="{28A0092B-C50C-407E-A947-70E740481C1C}">
                <a14:useLocalDpi xmlns:a14="http://schemas.microsoft.com/office/drawing/2010/main" val="0"/>
              </a:ext>
            </a:extLst>
          </a:blip>
          <a:stretch>
            <a:fillRect/>
          </a:stretch>
        </p:blipFill>
        <p:spPr>
          <a:xfrm>
            <a:off x="-1" y="0"/>
            <a:ext cx="18288001" cy="10287000"/>
          </a:xfrm>
          <a:prstGeom prst="rect">
            <a:avLst/>
          </a:prstGeom>
          <a:noFill/>
          <a:ln>
            <a:noFill/>
          </a:ln>
        </p:spPr>
      </p:pic>
      <p:sp>
        <p:nvSpPr>
          <p:cNvPr id="267" name="Google Shape;267;p24"/>
          <p:cNvSpPr txBox="1"/>
          <p:nvPr/>
        </p:nvSpPr>
        <p:spPr>
          <a:xfrm>
            <a:off x="1974274" y="2161199"/>
            <a:ext cx="14339450" cy="2123658"/>
          </a:xfrm>
          <a:prstGeom prst="rect">
            <a:avLst/>
          </a:prstGeom>
          <a:solidFill>
            <a:srgbClr val="006600"/>
          </a:solidFill>
          <a:ln/>
        </p:spPr>
        <p:style>
          <a:lnRef idx="3">
            <a:schemeClr val="lt1"/>
          </a:lnRef>
          <a:fillRef idx="1003">
            <a:schemeClr val="lt1"/>
          </a:fillRef>
          <a:effectRef idx="1">
            <a:schemeClr val="accent3"/>
          </a:effectRef>
          <a:fontRef idx="minor">
            <a:schemeClr val="lt1"/>
          </a:fontRef>
        </p:style>
        <p:txBody>
          <a:bodyPr spcFirstLastPara="1" wrap="square" lIns="0" tIns="0" rIns="0" bIns="0" anchor="t" anchorCtr="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marR="0" lvl="0" indent="0" algn="ctr" rtl="0">
              <a:lnSpc>
                <a:spcPct val="100000"/>
              </a:lnSpc>
              <a:spcBef>
                <a:spcPts val="0"/>
              </a:spcBef>
              <a:spcAft>
                <a:spcPts val="0"/>
              </a:spcAft>
              <a:buNone/>
            </a:pPr>
            <a:r>
              <a:rPr lang="en-US" sz="13800" b="1" i="0" u="none" strike="noStrike" dirty="0">
                <a:ln/>
                <a:solidFill>
                  <a:schemeClr val="bg1"/>
                </a:solidFill>
                <a:effectLst>
                  <a:outerShdw blurRad="38100" dist="38100" dir="2700000" algn="tl">
                    <a:srgbClr val="000000">
                      <a:alpha val="43137"/>
                    </a:srgbClr>
                  </a:outerShdw>
                </a:effectLst>
                <a:latin typeface="Forte" pitchFamily="66" charset="0"/>
                <a:ea typeface="Tomorrow"/>
                <a:cs typeface="Tomorrow"/>
                <a:sym typeface="Tomorrow"/>
              </a:rPr>
              <a:t>THANK YOU   .</a:t>
            </a:r>
            <a:endParaRPr lang="en-US" sz="2400" b="1" dirty="0">
              <a:ln/>
              <a:solidFill>
                <a:schemeClr val="bg1"/>
              </a:solidFill>
              <a:effectLst>
                <a:outerShdw blurRad="38100" dist="38100" dir="2700000" algn="tl">
                  <a:srgbClr val="000000">
                    <a:alpha val="43137"/>
                  </a:srgbClr>
                </a:outerShdw>
              </a:effectLst>
              <a:latin typeface="Forte" pitchFamily="66" charset="0"/>
            </a:endParaRPr>
          </a:p>
        </p:txBody>
      </p:sp>
      <p:grpSp>
        <p:nvGrpSpPr>
          <p:cNvPr id="10" name="Google Shape;136;p16"/>
          <p:cNvGrpSpPr/>
          <p:nvPr/>
        </p:nvGrpSpPr>
        <p:grpSpPr>
          <a:xfrm>
            <a:off x="5261813" y="9429728"/>
            <a:ext cx="8099903" cy="552459"/>
            <a:chOff x="753499" y="38100"/>
            <a:chExt cx="10799870" cy="736612"/>
          </a:xfrm>
        </p:grpSpPr>
        <p:sp>
          <p:nvSpPr>
            <p:cNvPr id="11" name="Google Shape;138;p16"/>
            <p:cNvSpPr txBox="1"/>
            <p:nvPr/>
          </p:nvSpPr>
          <p:spPr>
            <a:xfrm>
              <a:off x="753499" y="38100"/>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rgbClr val="F0F9FF"/>
                  </a:solidFill>
                  <a:latin typeface="DM Sans"/>
                  <a:ea typeface="DM Sans"/>
                  <a:cs typeface="DM Sans"/>
                  <a:sym typeface="DM Sans"/>
                </a:rPr>
                <a:t>PARUL UNIVERSITY</a:t>
              </a:r>
              <a:endParaRPr dirty="0"/>
            </a:p>
          </p:txBody>
        </p:sp>
        <p:cxnSp>
          <p:nvCxnSpPr>
            <p:cNvPr id="12" name="Google Shape;139;p16"/>
            <p:cNvCxnSpPr/>
            <p:nvPr/>
          </p:nvCxnSpPr>
          <p:spPr>
            <a:xfrm>
              <a:off x="2886525" y="310540"/>
              <a:ext cx="3294624" cy="0"/>
            </a:xfrm>
            <a:prstGeom prst="straightConnector1">
              <a:avLst/>
            </a:prstGeom>
            <a:noFill/>
            <a:ln w="43475" cap="flat" cmpd="sng">
              <a:solidFill>
                <a:srgbClr val="1AD079"/>
              </a:solidFill>
              <a:prstDash val="solid"/>
              <a:round/>
              <a:headEnd type="diamond" w="lg" len="lg"/>
              <a:tailEnd type="diamond" w="lg" len="lg"/>
            </a:ln>
          </p:spPr>
        </p:cxnSp>
        <p:sp>
          <p:nvSpPr>
            <p:cNvPr id="13" name="Google Shape;140;p16"/>
            <p:cNvSpPr txBox="1"/>
            <p:nvPr/>
          </p:nvSpPr>
          <p:spPr>
            <a:xfrm>
              <a:off x="6498669" y="93347"/>
              <a:ext cx="50547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rgbClr val="F0F9FF"/>
                  </a:solidFill>
                  <a:latin typeface="DM Sans"/>
                  <a:ea typeface="DM Sans"/>
                  <a:cs typeface="DM Sans"/>
                  <a:sym typeface="DM Sans"/>
                </a:rPr>
                <a:t>Innovated by CSE Group 7</a:t>
              </a:r>
              <a:endParaRPr dirty="0"/>
            </a:p>
          </p:txBody>
        </p:sp>
      </p:grpSp>
      <p:sp>
        <p:nvSpPr>
          <p:cNvPr id="14" name="Google Shape;345;p26"/>
          <p:cNvSpPr/>
          <p:nvPr/>
        </p:nvSpPr>
        <p:spPr>
          <a:xfrm>
            <a:off x="13986161" y="2327563"/>
            <a:ext cx="2057400" cy="1896412"/>
          </a:xfrm>
          <a:custGeom>
            <a:avLst/>
            <a:gdLst/>
            <a:ahLst/>
            <a:cxnLst/>
            <a:rect l="l" t="t" r="r" b="b"/>
            <a:pathLst>
              <a:path w="636051" h="636051" extrusionOk="0">
                <a:moveTo>
                  <a:pt x="0" y="0"/>
                </a:moveTo>
                <a:lnTo>
                  <a:pt x="636050" y="0"/>
                </a:lnTo>
                <a:lnTo>
                  <a:pt x="636050" y="636051"/>
                </a:lnTo>
                <a:lnTo>
                  <a:pt x="0" y="636051"/>
                </a:lnTo>
                <a:lnTo>
                  <a:pt x="0" y="0"/>
                </a:lnTo>
                <a:close/>
              </a:path>
            </a:pathLst>
          </a:custGeom>
          <a:blipFill rotWithShape="1">
            <a:blip r:embed="rId4">
              <a:alphaModFix/>
              <a:biLevel thresh="50000"/>
            </a:blip>
            <a:stretch>
              <a:fillRect/>
            </a:stretch>
          </a:blipFill>
          <a:ln>
            <a:noFill/>
          </a:ln>
        </p:spPr>
      </p:sp>
    </p:spTree>
    <p:extLst>
      <p:ext uri="{BB962C8B-B14F-4D97-AF65-F5344CB8AC3E}">
        <p14:creationId xmlns:p14="http://schemas.microsoft.com/office/powerpoint/2010/main" val="39578804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65"/>
        <p:cNvGrpSpPr/>
        <p:nvPr/>
      </p:nvGrpSpPr>
      <p:grpSpPr>
        <a:xfrm>
          <a:off x="0" y="0"/>
          <a:ext cx="0" cy="0"/>
          <a:chOff x="0" y="0"/>
          <a:chExt cx="0" cy="0"/>
        </a:xfrm>
      </p:grpSpPr>
      <p:pic>
        <p:nvPicPr>
          <p:cNvPr id="23" name="Google Shape;173;p18"/>
          <p:cNvPicPr preferRelativeResize="0"/>
          <p:nvPr/>
        </p:nvPicPr>
        <p:blipFill>
          <a:blip r:embed="rId3">
            <a:extLst>
              <a:ext uri="{28A0092B-C50C-407E-A947-70E740481C1C}">
                <a14:useLocalDpi xmlns:a14="http://schemas.microsoft.com/office/drawing/2010/main" val="0"/>
              </a:ext>
            </a:extLst>
          </a:blip>
          <a:stretch>
            <a:fillRect/>
          </a:stretch>
        </p:blipFill>
        <p:spPr>
          <a:xfrm>
            <a:off x="866179" y="3592600"/>
            <a:ext cx="2487168" cy="323697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2" name="Google Shape;173;p18"/>
          <p:cNvPicPr preferRelativeResize="0"/>
          <p:nvPr/>
        </p:nvPicPr>
        <p:blipFill rotWithShape="1">
          <a:blip r:embed="rId4">
            <a:extLst>
              <a:ext uri="{28A0092B-C50C-407E-A947-70E740481C1C}">
                <a14:useLocalDpi xmlns:a14="http://schemas.microsoft.com/office/drawing/2010/main" val="0"/>
              </a:ext>
            </a:extLst>
          </a:blip>
          <a:srcRect l="983" t="12961" r="-983" b="-240"/>
          <a:stretch/>
        </p:blipFill>
        <p:spPr>
          <a:xfrm>
            <a:off x="3077816" y="3366651"/>
            <a:ext cx="3072384" cy="371246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5" name="Google Shape;173;p18"/>
          <p:cNvPicPr preferRelativeResize="0"/>
          <p:nvPr/>
        </p:nvPicPr>
        <p:blipFill rotWithShape="1">
          <a:blip r:embed="rId5">
            <a:extLst>
              <a:ext uri="{28A0092B-C50C-407E-A947-70E740481C1C}">
                <a14:useLocalDpi xmlns:a14="http://schemas.microsoft.com/office/drawing/2010/main" val="0"/>
              </a:ext>
            </a:extLst>
          </a:blip>
          <a:srcRect l="14260" t="10541" r="15387" b="18274"/>
          <a:stretch/>
        </p:blipFill>
        <p:spPr>
          <a:xfrm>
            <a:off x="14980625" y="3500901"/>
            <a:ext cx="2487168" cy="323697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1" name="Google Shape;173;p18"/>
          <p:cNvPicPr preferRelativeResize="0"/>
          <p:nvPr/>
        </p:nvPicPr>
        <p:blipFill rotWithShape="1">
          <a:blip r:embed="rId6">
            <a:extLst>
              <a:ext uri="{28A0092B-C50C-407E-A947-70E740481C1C}">
                <a14:useLocalDpi xmlns:a14="http://schemas.microsoft.com/office/drawing/2010/main" val="0"/>
              </a:ext>
            </a:extLst>
          </a:blip>
          <a:srcRect b="18171"/>
          <a:stretch/>
        </p:blipFill>
        <p:spPr>
          <a:xfrm>
            <a:off x="12145616" y="3259031"/>
            <a:ext cx="3072881" cy="371246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9" name="Google Shape;173;p18"/>
          <p:cNvPicPr preferRelativeResize="0"/>
          <p:nvPr/>
        </p:nvPicPr>
        <p:blipFill>
          <a:blip r:embed="rId7">
            <a:extLst>
              <a:ext uri="{28A0092B-C50C-407E-A947-70E740481C1C}">
                <a14:useLocalDpi xmlns:a14="http://schemas.microsoft.com/office/drawing/2010/main" val="0"/>
              </a:ext>
            </a:extLst>
          </a:blip>
          <a:stretch>
            <a:fillRect/>
          </a:stretch>
        </p:blipFill>
        <p:spPr>
          <a:xfrm>
            <a:off x="8977741" y="2826323"/>
            <a:ext cx="3666744" cy="454456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6" name="Google Shape;173;p18"/>
          <p:cNvPicPr preferRelativeResize="0"/>
          <p:nvPr/>
        </p:nvPicPr>
        <p:blipFill>
          <a:blip r:embed="rId8">
            <a:extLst>
              <a:ext uri="{28A0092B-C50C-407E-A947-70E740481C1C}">
                <a14:useLocalDpi xmlns:a14="http://schemas.microsoft.com/office/drawing/2010/main" val="0"/>
              </a:ext>
            </a:extLst>
          </a:blip>
          <a:stretch>
            <a:fillRect/>
          </a:stretch>
        </p:blipFill>
        <p:spPr>
          <a:xfrm>
            <a:off x="5757951" y="2823373"/>
            <a:ext cx="3670317" cy="454230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66" name="Google Shape;166;p18"/>
          <p:cNvSpPr txBox="1"/>
          <p:nvPr/>
        </p:nvSpPr>
        <p:spPr>
          <a:xfrm>
            <a:off x="2566304" y="1162050"/>
            <a:ext cx="12614795" cy="886397"/>
          </a:xfrm>
          <a:prstGeom prst="rect">
            <a:avLst/>
          </a:prstGeom>
          <a:noFill/>
          <a:ln>
            <a:noFill/>
          </a:ln>
        </p:spPr>
        <p:txBody>
          <a:bodyPr spcFirstLastPara="1" wrap="square" lIns="0" tIns="0" rIns="0" bIns="0" anchor="t" anchorCtr="0">
            <a:spAutoFit/>
          </a:bodyPr>
          <a:lstStyle/>
          <a:p>
            <a:pPr lvl="0" algn="ctr">
              <a:lnSpc>
                <a:spcPct val="80000"/>
              </a:lnSpc>
            </a:pPr>
            <a:r>
              <a:rPr lang="en-US" sz="7200" dirty="0">
                <a:solidFill>
                  <a:srgbClr val="F0F9FF"/>
                </a:solidFill>
                <a:latin typeface="Tomorrow"/>
                <a:ea typeface="Tomorrow"/>
                <a:cs typeface="Tomorrow"/>
                <a:sym typeface="Tomorrow"/>
              </a:rPr>
              <a:t>Meet Our Team</a:t>
            </a:r>
            <a:endParaRPr dirty="0"/>
          </a:p>
        </p:txBody>
      </p:sp>
      <p:sp>
        <p:nvSpPr>
          <p:cNvPr id="4" name="TextBox 3"/>
          <p:cNvSpPr txBox="1"/>
          <p:nvPr/>
        </p:nvSpPr>
        <p:spPr>
          <a:xfrm>
            <a:off x="6479663" y="7730835"/>
            <a:ext cx="2226893" cy="1015663"/>
          </a:xfrm>
          <a:prstGeom prst="rect">
            <a:avLst/>
          </a:prstGeom>
          <a:noFill/>
          <a:ln>
            <a:solidFill>
              <a:schemeClr val="bg1">
                <a:lumMod val="50000"/>
              </a:schemeClr>
            </a:solidFill>
          </a:ln>
          <a:effectLst>
            <a:glow rad="228600">
              <a:schemeClr val="accent2">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Shuvo</a:t>
            </a:r>
            <a:r>
              <a:rPr lang="en-US" sz="2000" b="1" dirty="0">
                <a:solidFill>
                  <a:schemeClr val="bg1"/>
                </a:solidFill>
                <a:latin typeface="Comic Sans MS" pitchFamily="66" charset="0"/>
              </a:rPr>
              <a:t> Das</a:t>
            </a:r>
          </a:p>
          <a:p>
            <a:pPr algn="ctr"/>
            <a:r>
              <a:rPr lang="en-US" sz="2000" b="1" dirty="0">
                <a:solidFill>
                  <a:schemeClr val="bg1"/>
                </a:solidFill>
                <a:latin typeface="Comic Sans MS" pitchFamily="66" charset="0"/>
              </a:rPr>
              <a:t>Team Leader</a:t>
            </a:r>
          </a:p>
          <a:p>
            <a:pPr algn="ctr"/>
            <a:r>
              <a:rPr lang="en-US" sz="2000" b="1" dirty="0">
                <a:solidFill>
                  <a:schemeClr val="bg1"/>
                </a:solidFill>
                <a:latin typeface="Comic Sans MS" pitchFamily="66" charset="0"/>
              </a:rPr>
              <a:t>2403051051377</a:t>
            </a:r>
          </a:p>
        </p:txBody>
      </p:sp>
      <p:sp>
        <p:nvSpPr>
          <p:cNvPr id="34" name="TextBox 33"/>
          <p:cNvSpPr txBox="1"/>
          <p:nvPr/>
        </p:nvSpPr>
        <p:spPr>
          <a:xfrm>
            <a:off x="12690344" y="7375403"/>
            <a:ext cx="2226893" cy="1015663"/>
          </a:xfrm>
          <a:prstGeom prst="rect">
            <a:avLst/>
          </a:prstGeom>
          <a:noFill/>
          <a:ln>
            <a:solidFill>
              <a:schemeClr val="bg1">
                <a:lumMod val="50000"/>
              </a:schemeClr>
            </a:solidFill>
          </a:ln>
          <a:effectLst>
            <a:glow rad="228600">
              <a:schemeClr val="accent2">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Shubham</a:t>
            </a:r>
            <a:r>
              <a:rPr lang="en-US" sz="2000" b="1" dirty="0">
                <a:solidFill>
                  <a:schemeClr val="bg1"/>
                </a:solidFill>
                <a:latin typeface="Comic Sans MS" pitchFamily="66" charset="0"/>
              </a:rPr>
              <a:t> Kumar</a:t>
            </a:r>
          </a:p>
          <a:p>
            <a:pPr algn="ctr"/>
            <a:r>
              <a:rPr lang="en-US" sz="2000" b="1" dirty="0">
                <a:solidFill>
                  <a:schemeClr val="bg1"/>
                </a:solidFill>
                <a:latin typeface="Comic Sans MS" pitchFamily="66" charset="0"/>
              </a:rPr>
              <a:t>Team Member</a:t>
            </a:r>
          </a:p>
          <a:p>
            <a:pPr algn="ctr"/>
            <a:r>
              <a:rPr lang="en-US" sz="2000" b="1" dirty="0">
                <a:solidFill>
                  <a:schemeClr val="bg1"/>
                </a:solidFill>
                <a:latin typeface="Comic Sans MS" pitchFamily="66" charset="0"/>
              </a:rPr>
              <a:t>2403051051374</a:t>
            </a:r>
          </a:p>
        </p:txBody>
      </p:sp>
      <p:sp>
        <p:nvSpPr>
          <p:cNvPr id="35" name="TextBox 34"/>
          <p:cNvSpPr txBox="1"/>
          <p:nvPr/>
        </p:nvSpPr>
        <p:spPr>
          <a:xfrm>
            <a:off x="718961" y="7428024"/>
            <a:ext cx="2282997" cy="1015663"/>
          </a:xfrm>
          <a:prstGeom prst="rect">
            <a:avLst/>
          </a:prstGeom>
          <a:noFill/>
          <a:ln>
            <a:solidFill>
              <a:schemeClr val="bg1">
                <a:lumMod val="50000"/>
              </a:schemeClr>
            </a:solidFill>
          </a:ln>
          <a:effectLst>
            <a:glow rad="228600">
              <a:schemeClr val="accent2">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Shreejal</a:t>
            </a:r>
            <a:r>
              <a:rPr lang="en-US" sz="2000" b="1" dirty="0">
                <a:solidFill>
                  <a:schemeClr val="bg1"/>
                </a:solidFill>
                <a:latin typeface="Comic Sans MS" pitchFamily="66" charset="0"/>
              </a:rPr>
              <a:t> </a:t>
            </a:r>
            <a:r>
              <a:rPr lang="en-US" sz="2000" b="1" dirty="0" err="1">
                <a:solidFill>
                  <a:schemeClr val="bg1"/>
                </a:solidFill>
                <a:latin typeface="Comic Sans MS" pitchFamily="66" charset="0"/>
              </a:rPr>
              <a:t>Dhakal</a:t>
            </a:r>
            <a:endParaRPr lang="en-US" sz="2000" b="1" dirty="0">
              <a:solidFill>
                <a:schemeClr val="bg1"/>
              </a:solidFill>
              <a:latin typeface="Comic Sans MS" pitchFamily="66" charset="0"/>
            </a:endParaRPr>
          </a:p>
          <a:p>
            <a:pPr algn="ctr"/>
            <a:r>
              <a:rPr lang="en-US" sz="2000" b="1" dirty="0">
                <a:solidFill>
                  <a:schemeClr val="bg1"/>
                </a:solidFill>
                <a:latin typeface="Comic Sans MS" pitchFamily="66" charset="0"/>
              </a:rPr>
              <a:t>Team Member</a:t>
            </a:r>
          </a:p>
          <a:p>
            <a:pPr algn="ctr"/>
            <a:r>
              <a:rPr lang="en-US" sz="2000" b="1" dirty="0">
                <a:solidFill>
                  <a:schemeClr val="bg1"/>
                </a:solidFill>
                <a:latin typeface="Comic Sans MS" pitchFamily="66" charset="0"/>
              </a:rPr>
              <a:t>2403051051370</a:t>
            </a:r>
          </a:p>
        </p:txBody>
      </p:sp>
      <p:sp>
        <p:nvSpPr>
          <p:cNvPr id="36" name="TextBox 35"/>
          <p:cNvSpPr txBox="1"/>
          <p:nvPr/>
        </p:nvSpPr>
        <p:spPr>
          <a:xfrm>
            <a:off x="15363971" y="7126018"/>
            <a:ext cx="2226893" cy="1015663"/>
          </a:xfrm>
          <a:prstGeom prst="rect">
            <a:avLst/>
          </a:prstGeom>
          <a:noFill/>
          <a:ln>
            <a:solidFill>
              <a:schemeClr val="bg1">
                <a:lumMod val="50000"/>
              </a:schemeClr>
            </a:solidFill>
          </a:ln>
          <a:effectLst>
            <a:glow rad="228600">
              <a:schemeClr val="accent3">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Setu</a:t>
            </a:r>
            <a:r>
              <a:rPr lang="en-US" sz="2000" b="1" dirty="0">
                <a:solidFill>
                  <a:schemeClr val="bg1"/>
                </a:solidFill>
                <a:latin typeface="Comic Sans MS" pitchFamily="66" charset="0"/>
              </a:rPr>
              <a:t> </a:t>
            </a:r>
            <a:r>
              <a:rPr lang="en-US" sz="2000" b="1" dirty="0" err="1">
                <a:solidFill>
                  <a:schemeClr val="bg1"/>
                </a:solidFill>
                <a:latin typeface="Comic Sans MS" pitchFamily="66" charset="0"/>
              </a:rPr>
              <a:t>Mondal</a:t>
            </a:r>
            <a:endParaRPr lang="en-US" sz="2000" b="1" dirty="0">
              <a:solidFill>
                <a:schemeClr val="bg1"/>
              </a:solidFill>
              <a:latin typeface="Comic Sans MS" pitchFamily="66" charset="0"/>
            </a:endParaRPr>
          </a:p>
          <a:p>
            <a:pPr algn="ctr"/>
            <a:r>
              <a:rPr lang="en-US" sz="2000" b="1" dirty="0">
                <a:solidFill>
                  <a:schemeClr val="bg1"/>
                </a:solidFill>
                <a:latin typeface="Comic Sans MS" pitchFamily="66" charset="0"/>
              </a:rPr>
              <a:t>Team Member</a:t>
            </a:r>
          </a:p>
          <a:p>
            <a:pPr algn="ctr"/>
            <a:r>
              <a:rPr lang="en-US" sz="2000" b="1" dirty="0">
                <a:solidFill>
                  <a:schemeClr val="bg1"/>
                </a:solidFill>
                <a:latin typeface="Comic Sans MS" pitchFamily="66" charset="0"/>
              </a:rPr>
              <a:t>2403051051376</a:t>
            </a:r>
          </a:p>
        </p:txBody>
      </p:sp>
      <p:sp>
        <p:nvSpPr>
          <p:cNvPr id="37" name="TextBox 36"/>
          <p:cNvSpPr txBox="1"/>
          <p:nvPr/>
        </p:nvSpPr>
        <p:spPr>
          <a:xfrm>
            <a:off x="9741016" y="7730834"/>
            <a:ext cx="2226892" cy="1015663"/>
          </a:xfrm>
          <a:prstGeom prst="rect">
            <a:avLst/>
          </a:prstGeom>
          <a:noFill/>
          <a:ln>
            <a:solidFill>
              <a:schemeClr val="bg1">
                <a:lumMod val="50000"/>
              </a:schemeClr>
            </a:solidFill>
          </a:ln>
          <a:effectLst>
            <a:glow rad="228600">
              <a:schemeClr val="accent3">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Monami</a:t>
            </a:r>
            <a:r>
              <a:rPr lang="en-US" sz="2000" b="1" dirty="0">
                <a:solidFill>
                  <a:schemeClr val="bg1"/>
                </a:solidFill>
                <a:latin typeface="Comic Sans MS" pitchFamily="66" charset="0"/>
              </a:rPr>
              <a:t> Sadhu</a:t>
            </a:r>
          </a:p>
          <a:p>
            <a:pPr algn="ctr"/>
            <a:r>
              <a:rPr lang="en-US" sz="2000" b="1" dirty="0">
                <a:solidFill>
                  <a:schemeClr val="bg1"/>
                </a:solidFill>
                <a:latin typeface="Comic Sans MS" pitchFamily="66" charset="0"/>
              </a:rPr>
              <a:t>Team Member</a:t>
            </a:r>
          </a:p>
          <a:p>
            <a:pPr algn="ctr"/>
            <a:r>
              <a:rPr lang="en-US" sz="2000" b="1" dirty="0">
                <a:solidFill>
                  <a:schemeClr val="bg1"/>
                </a:solidFill>
                <a:latin typeface="Comic Sans MS" pitchFamily="66" charset="0"/>
              </a:rPr>
              <a:t>2403051051375</a:t>
            </a:r>
          </a:p>
        </p:txBody>
      </p:sp>
      <p:sp>
        <p:nvSpPr>
          <p:cNvPr id="38" name="TextBox 37"/>
          <p:cNvSpPr txBox="1"/>
          <p:nvPr/>
        </p:nvSpPr>
        <p:spPr>
          <a:xfrm>
            <a:off x="3531059" y="7703121"/>
            <a:ext cx="2226892" cy="1015663"/>
          </a:xfrm>
          <a:prstGeom prst="rect">
            <a:avLst/>
          </a:prstGeom>
          <a:noFill/>
          <a:ln>
            <a:solidFill>
              <a:schemeClr val="bg1">
                <a:lumMod val="50000"/>
              </a:schemeClr>
            </a:solidFill>
          </a:ln>
          <a:effectLst>
            <a:glow rad="228600">
              <a:schemeClr val="accent3">
                <a:satMod val="175000"/>
                <a:alpha val="40000"/>
              </a:schemeClr>
            </a:glow>
          </a:effectLst>
        </p:spPr>
        <p:txBody>
          <a:bodyPr wrap="none" rtlCol="0">
            <a:spAutoFit/>
          </a:bodyPr>
          <a:lstStyle/>
          <a:p>
            <a:pPr algn="ctr"/>
            <a:r>
              <a:rPr lang="en-US" sz="2000" b="1" dirty="0" err="1">
                <a:solidFill>
                  <a:schemeClr val="bg1"/>
                </a:solidFill>
                <a:latin typeface="Comic Sans MS" pitchFamily="66" charset="0"/>
              </a:rPr>
              <a:t>Vitumbiko</a:t>
            </a:r>
            <a:r>
              <a:rPr lang="en-US" sz="2000" b="1" dirty="0">
                <a:solidFill>
                  <a:schemeClr val="bg1"/>
                </a:solidFill>
                <a:latin typeface="Comic Sans MS" pitchFamily="66" charset="0"/>
              </a:rPr>
              <a:t> </a:t>
            </a:r>
            <a:r>
              <a:rPr lang="en-US" sz="2000" b="1" dirty="0" err="1">
                <a:solidFill>
                  <a:schemeClr val="bg1"/>
                </a:solidFill>
                <a:latin typeface="Comic Sans MS" pitchFamily="66" charset="0"/>
              </a:rPr>
              <a:t>Ziba</a:t>
            </a:r>
            <a:endParaRPr lang="en-US" sz="2000" b="1" dirty="0">
              <a:solidFill>
                <a:schemeClr val="bg1"/>
              </a:solidFill>
              <a:latin typeface="Comic Sans MS" pitchFamily="66" charset="0"/>
            </a:endParaRPr>
          </a:p>
          <a:p>
            <a:pPr algn="ctr"/>
            <a:r>
              <a:rPr lang="en-US" sz="2000" b="1" dirty="0">
                <a:solidFill>
                  <a:schemeClr val="bg1"/>
                </a:solidFill>
                <a:latin typeface="Comic Sans MS" pitchFamily="66" charset="0"/>
              </a:rPr>
              <a:t>Team Member</a:t>
            </a:r>
          </a:p>
          <a:p>
            <a:pPr algn="ctr"/>
            <a:r>
              <a:rPr lang="en-US" sz="2000" b="1" dirty="0">
                <a:solidFill>
                  <a:schemeClr val="bg1"/>
                </a:solidFill>
                <a:latin typeface="Comic Sans MS" pitchFamily="66" charset="0"/>
              </a:rPr>
              <a:t>2403051051378</a:t>
            </a:r>
          </a:p>
        </p:txBody>
      </p:sp>
      <p:sp>
        <p:nvSpPr>
          <p:cNvPr id="39" name="Google Shape;342;p26"/>
          <p:cNvSpPr/>
          <p:nvPr/>
        </p:nvSpPr>
        <p:spPr>
          <a:xfrm>
            <a:off x="12537331" y="976479"/>
            <a:ext cx="914400" cy="914400"/>
          </a:xfrm>
          <a:custGeom>
            <a:avLst/>
            <a:gdLst/>
            <a:ahLst/>
            <a:cxnLst/>
            <a:rect l="l" t="t" r="r" b="b"/>
            <a:pathLst>
              <a:path w="625174" h="711896" extrusionOk="0">
                <a:moveTo>
                  <a:pt x="0" y="0"/>
                </a:moveTo>
                <a:lnTo>
                  <a:pt x="625174" y="0"/>
                </a:lnTo>
                <a:lnTo>
                  <a:pt x="625174" y="711896"/>
                </a:lnTo>
                <a:lnTo>
                  <a:pt x="0" y="711896"/>
                </a:lnTo>
                <a:lnTo>
                  <a:pt x="0" y="0"/>
                </a:lnTo>
                <a:close/>
              </a:path>
            </a:pathLst>
          </a:custGeom>
          <a:blipFill rotWithShape="1">
            <a:blip r:embed="rId9">
              <a:alphaModFix/>
              <a:biLevel thresh="50000"/>
            </a:blip>
            <a:stretch>
              <a:fillRect/>
            </a:stretch>
          </a:blipFill>
          <a:ln>
            <a:noFill/>
          </a:ln>
        </p:spPr>
      </p:sp>
      <p:sp>
        <p:nvSpPr>
          <p:cNvPr id="40" name="Google Shape;342;p26"/>
          <p:cNvSpPr/>
          <p:nvPr/>
        </p:nvSpPr>
        <p:spPr>
          <a:xfrm>
            <a:off x="4377004" y="976479"/>
            <a:ext cx="914400" cy="914400"/>
          </a:xfrm>
          <a:custGeom>
            <a:avLst/>
            <a:gdLst/>
            <a:ahLst/>
            <a:cxnLst/>
            <a:rect l="l" t="t" r="r" b="b"/>
            <a:pathLst>
              <a:path w="625174" h="711896" extrusionOk="0">
                <a:moveTo>
                  <a:pt x="0" y="0"/>
                </a:moveTo>
                <a:lnTo>
                  <a:pt x="625174" y="0"/>
                </a:lnTo>
                <a:lnTo>
                  <a:pt x="625174" y="711896"/>
                </a:lnTo>
                <a:lnTo>
                  <a:pt x="0" y="711896"/>
                </a:lnTo>
                <a:lnTo>
                  <a:pt x="0" y="0"/>
                </a:lnTo>
                <a:close/>
              </a:path>
            </a:pathLst>
          </a:custGeom>
          <a:blipFill rotWithShape="1">
            <a:blip r:embed="rId9">
              <a:alphaModFix/>
              <a:biLevel thresh="50000"/>
            </a:blip>
            <a:stretch>
              <a:fillRect/>
            </a:stretch>
          </a:blipFill>
          <a:ln>
            <a:noFill/>
          </a:ln>
        </p:spPr>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a:extLst>
            <a:ext uri="{FF2B5EF4-FFF2-40B4-BE49-F238E27FC236}">
              <a16:creationId xmlns:a16="http://schemas.microsoft.com/office/drawing/2014/main" id="{D2574C6C-A8A9-47E1-5CB5-8E041DCB702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B6C5515-2572-2D43-6E88-038B9E430AC7}"/>
              </a:ext>
            </a:extLst>
          </p:cNvPr>
          <p:cNvPicPr>
            <a:picLocks noChangeAspect="1"/>
          </p:cNvPicPr>
          <p:nvPr/>
        </p:nvPicPr>
        <p:blipFill>
          <a:blip r:embed="rId3"/>
          <a:stretch>
            <a:fillRect/>
          </a:stretch>
        </p:blipFill>
        <p:spPr>
          <a:xfrm>
            <a:off x="1" y="0"/>
            <a:ext cx="18288000" cy="10287000"/>
          </a:xfrm>
          <a:prstGeom prst="rect">
            <a:avLst/>
          </a:prstGeom>
        </p:spPr>
      </p:pic>
      <p:sp>
        <p:nvSpPr>
          <p:cNvPr id="5" name="Speech Bubble: Oval 4">
            <a:extLst>
              <a:ext uri="{FF2B5EF4-FFF2-40B4-BE49-F238E27FC236}">
                <a16:creationId xmlns:a16="http://schemas.microsoft.com/office/drawing/2014/main" id="{4428769C-7400-28F7-AEF6-4CD392CF1137}"/>
              </a:ext>
            </a:extLst>
          </p:cNvPr>
          <p:cNvSpPr/>
          <p:nvPr/>
        </p:nvSpPr>
        <p:spPr>
          <a:xfrm>
            <a:off x="3566800" y="2373004"/>
            <a:ext cx="10563367" cy="5540992"/>
          </a:xfrm>
          <a:prstGeom prst="wedgeEllipseCallout">
            <a:avLst>
              <a:gd name="adj1" fmla="val -18378"/>
              <a:gd name="adj2" fmla="val 35160"/>
            </a:avLst>
          </a:prstGeom>
          <a:solidFill>
            <a:srgbClr val="00CC66"/>
          </a:solidFill>
          <a:ln w="76200">
            <a:solidFill>
              <a:schemeClr val="tx1"/>
            </a:solidFill>
          </a:ln>
          <a:effectLst>
            <a:glow rad="228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6" name="Google Shape;146;p17">
            <a:extLst>
              <a:ext uri="{FF2B5EF4-FFF2-40B4-BE49-F238E27FC236}">
                <a16:creationId xmlns:a16="http://schemas.microsoft.com/office/drawing/2014/main" id="{9DB70C46-C706-705E-0686-629E273D159C}"/>
              </a:ext>
            </a:extLst>
          </p:cNvPr>
          <p:cNvSpPr txBox="1"/>
          <p:nvPr/>
        </p:nvSpPr>
        <p:spPr>
          <a:xfrm>
            <a:off x="4871966" y="3888631"/>
            <a:ext cx="7953036" cy="1354089"/>
          </a:xfrm>
          <a:prstGeom prst="rect">
            <a:avLst/>
          </a:prstGeom>
          <a:noFill/>
          <a:ln>
            <a:noFill/>
          </a:ln>
        </p:spPr>
        <p:txBody>
          <a:bodyPr spcFirstLastPara="1" wrap="square" lIns="0" tIns="0" rIns="0" bIns="0" anchor="t" anchorCtr="0">
            <a:spAutoFit/>
          </a:bodyPr>
          <a:lstStyle/>
          <a:p>
            <a:pPr lvl="0" algn="ctr"/>
            <a:r>
              <a:rPr lang="en-US" sz="8799" dirty="0">
                <a:solidFill>
                  <a:schemeClr val="bg1"/>
                </a:solidFill>
                <a:latin typeface="Tomorrow"/>
                <a:ea typeface="Tomorrow"/>
                <a:cs typeface="Tomorrow"/>
                <a:sym typeface="Tomorrow"/>
              </a:rPr>
              <a:t>Q &amp; A Session</a:t>
            </a:r>
            <a:endParaRPr lang="en-US" dirty="0">
              <a:solidFill>
                <a:schemeClr val="bg1"/>
              </a:solidFill>
            </a:endParaRPr>
          </a:p>
        </p:txBody>
      </p:sp>
      <p:sp>
        <p:nvSpPr>
          <p:cNvPr id="2" name="TextBox 1">
            <a:extLst>
              <a:ext uri="{FF2B5EF4-FFF2-40B4-BE49-F238E27FC236}">
                <a16:creationId xmlns:a16="http://schemas.microsoft.com/office/drawing/2014/main" id="{6D644375-A344-BB25-5F10-CF0F4003175E}"/>
              </a:ext>
            </a:extLst>
          </p:cNvPr>
          <p:cNvSpPr txBox="1"/>
          <p:nvPr/>
        </p:nvSpPr>
        <p:spPr>
          <a:xfrm>
            <a:off x="4538046" y="5526816"/>
            <a:ext cx="8832867" cy="461665"/>
          </a:xfrm>
          <a:prstGeom prst="rect">
            <a:avLst/>
          </a:prstGeom>
          <a:noFill/>
        </p:spPr>
        <p:txBody>
          <a:bodyPr wrap="none" rtlCol="0">
            <a:spAutoFit/>
          </a:bodyPr>
          <a:lstStyle/>
          <a:p>
            <a:r>
              <a:rPr lang="en-US" sz="2400" spc="600" dirty="0">
                <a:solidFill>
                  <a:srgbClr val="FFFF66"/>
                </a:solidFill>
              </a:rPr>
              <a:t>Clearing Doubts, One </a:t>
            </a:r>
            <a:r>
              <a:rPr lang="en-US" sz="2400" spc="600">
                <a:solidFill>
                  <a:srgbClr val="FFFF66"/>
                </a:solidFill>
              </a:rPr>
              <a:t>Question at </a:t>
            </a:r>
            <a:r>
              <a:rPr lang="en-US" sz="2400" spc="600" dirty="0">
                <a:solidFill>
                  <a:srgbClr val="FFFF66"/>
                </a:solidFill>
              </a:rPr>
              <a:t>a</a:t>
            </a:r>
            <a:r>
              <a:rPr lang="en-US" sz="2400" spc="600">
                <a:solidFill>
                  <a:srgbClr val="FFFF66"/>
                </a:solidFill>
              </a:rPr>
              <a:t> </a:t>
            </a:r>
            <a:r>
              <a:rPr lang="en-US" sz="2400" spc="600" dirty="0">
                <a:solidFill>
                  <a:srgbClr val="FFFF66"/>
                </a:solidFill>
              </a:rPr>
              <a:t>Time</a:t>
            </a:r>
          </a:p>
        </p:txBody>
      </p:sp>
    </p:spTree>
    <p:extLst>
      <p:ext uri="{BB962C8B-B14F-4D97-AF65-F5344CB8AC3E}">
        <p14:creationId xmlns:p14="http://schemas.microsoft.com/office/powerpoint/2010/main" val="307638290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200000"/>
                    </a14:imgEffect>
                  </a14:imgLayer>
                </a14:imgProps>
              </a:ext>
              <a:ext uri="{28A0092B-C50C-407E-A947-70E740481C1C}">
                <a14:useLocalDpi xmlns:a14="http://schemas.microsoft.com/office/drawing/2010/main" val="0"/>
              </a:ext>
            </a:extLst>
          </a:blip>
          <a:srcRect l="42138" r="1"/>
          <a:stretch/>
        </p:blipFill>
        <p:spPr>
          <a:xfrm>
            <a:off x="498764" y="1055348"/>
            <a:ext cx="7543800" cy="8101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5" name="Google Shape;135;p16"/>
          <p:cNvSpPr txBox="1"/>
          <p:nvPr/>
        </p:nvSpPr>
        <p:spPr>
          <a:xfrm>
            <a:off x="9393382" y="1190625"/>
            <a:ext cx="7865918" cy="1107996"/>
          </a:xfrm>
          <a:prstGeom prst="rect">
            <a:avLst/>
          </a:prstGeom>
          <a:noFill/>
          <a:ln>
            <a:noFill/>
          </a:ln>
        </p:spPr>
        <p:txBody>
          <a:bodyPr spcFirstLastPara="1" wrap="square" lIns="0" tIns="0" rIns="0" bIns="0" anchor="t" anchorCtr="0">
            <a:spAutoFit/>
          </a:bodyPr>
          <a:lstStyle/>
          <a:p>
            <a:pPr lvl="0"/>
            <a:r>
              <a:rPr lang="en-US" sz="7200" dirty="0">
                <a:solidFill>
                  <a:srgbClr val="F0F9FF"/>
                </a:solidFill>
                <a:latin typeface="Tomorrow"/>
                <a:ea typeface="Tomorrow"/>
                <a:cs typeface="Tomorrow"/>
                <a:sym typeface="Tomorrow"/>
              </a:rPr>
              <a:t>INTRODUCTION </a:t>
            </a:r>
            <a:endParaRPr lang="en-US" sz="7200" dirty="0"/>
          </a:p>
        </p:txBody>
      </p:sp>
      <p:sp>
        <p:nvSpPr>
          <p:cNvPr id="141" name="Google Shape;141;p16"/>
          <p:cNvSpPr txBox="1"/>
          <p:nvPr/>
        </p:nvSpPr>
        <p:spPr>
          <a:xfrm>
            <a:off x="9144000" y="3377642"/>
            <a:ext cx="8057655" cy="3447098"/>
          </a:xfrm>
          <a:prstGeom prst="rect">
            <a:avLst/>
          </a:prstGeom>
          <a:noFill/>
          <a:ln>
            <a:noFill/>
          </a:ln>
        </p:spPr>
        <p:txBody>
          <a:bodyPr spcFirstLastPara="1" wrap="square" lIns="0" tIns="0" rIns="0" bIns="0" anchor="t" anchorCtr="0">
            <a:spAutoFit/>
          </a:bodyPr>
          <a:lstStyle/>
          <a:p>
            <a:pPr marL="291468" lvl="1" algn="just">
              <a:buClr>
                <a:srgbClr val="F0F9FF"/>
              </a:buClr>
              <a:buSzPts val="2700"/>
            </a:pPr>
            <a:r>
              <a:rPr lang="en-US" sz="3200" dirty="0">
                <a:solidFill>
                  <a:srgbClr val="F0F9FF"/>
                </a:solidFill>
                <a:latin typeface="DM Sans"/>
                <a:ea typeface="DM Sans"/>
                <a:cs typeface="DM Sans"/>
                <a:sym typeface="DM Sans"/>
              </a:rPr>
              <a:t>Marketing costs are rising, making it harder for businesses to reach their audience. Our advanced </a:t>
            </a:r>
            <a:r>
              <a:rPr lang="en-US" sz="3200" dirty="0" err="1">
                <a:solidFill>
                  <a:srgbClr val="F0F9FF"/>
                </a:solidFill>
                <a:latin typeface="DM Sans"/>
                <a:ea typeface="DM Sans"/>
                <a:cs typeface="DM Sans"/>
                <a:sym typeface="DM Sans"/>
              </a:rPr>
              <a:t>WhatsApp</a:t>
            </a:r>
            <a:r>
              <a:rPr lang="en-US" sz="3200" dirty="0">
                <a:solidFill>
                  <a:srgbClr val="F0F9FF"/>
                </a:solidFill>
                <a:latin typeface="DM Sans"/>
                <a:ea typeface="DM Sans"/>
                <a:cs typeface="DM Sans"/>
                <a:sym typeface="DM Sans"/>
              </a:rPr>
              <a:t> marketing software provides an affordable, efficient, and scalable solution to help businesses grow without high advertising expenses.</a:t>
            </a:r>
            <a:endParaRPr sz="1800" dirty="0"/>
          </a:p>
        </p:txBody>
      </p:sp>
      <p:grpSp>
        <p:nvGrpSpPr>
          <p:cNvPr id="9" name="Google Shape;136;p16"/>
          <p:cNvGrpSpPr/>
          <p:nvPr/>
        </p:nvGrpSpPr>
        <p:grpSpPr>
          <a:xfrm>
            <a:off x="9709124" y="8792490"/>
            <a:ext cx="8099903" cy="552459"/>
            <a:chOff x="753499" y="38100"/>
            <a:chExt cx="10799870" cy="736612"/>
          </a:xfrm>
        </p:grpSpPr>
        <p:sp>
          <p:nvSpPr>
            <p:cNvPr id="10" name="Google Shape;138;p16"/>
            <p:cNvSpPr txBox="1"/>
            <p:nvPr/>
          </p:nvSpPr>
          <p:spPr>
            <a:xfrm>
              <a:off x="753499" y="38100"/>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rgbClr val="F0F9FF"/>
                  </a:solidFill>
                  <a:latin typeface="DM Sans"/>
                  <a:ea typeface="DM Sans"/>
                  <a:cs typeface="DM Sans"/>
                  <a:sym typeface="DM Sans"/>
                </a:rPr>
                <a:t>PARUL UNIVERSITY</a:t>
              </a:r>
              <a:endParaRPr dirty="0"/>
            </a:p>
          </p:txBody>
        </p:sp>
        <p:cxnSp>
          <p:nvCxnSpPr>
            <p:cNvPr id="11" name="Google Shape;139;p16"/>
            <p:cNvCxnSpPr/>
            <p:nvPr/>
          </p:nvCxnSpPr>
          <p:spPr>
            <a:xfrm>
              <a:off x="2886525" y="310540"/>
              <a:ext cx="3294624" cy="0"/>
            </a:xfrm>
            <a:prstGeom prst="straightConnector1">
              <a:avLst/>
            </a:prstGeom>
            <a:noFill/>
            <a:ln w="43475" cap="flat" cmpd="sng">
              <a:solidFill>
                <a:srgbClr val="1AD079"/>
              </a:solidFill>
              <a:prstDash val="solid"/>
              <a:round/>
              <a:headEnd type="diamond" w="lg" len="lg"/>
              <a:tailEnd type="diamond" w="lg" len="lg"/>
            </a:ln>
          </p:spPr>
        </p:cxnSp>
        <p:sp>
          <p:nvSpPr>
            <p:cNvPr id="12" name="Google Shape;140;p16"/>
            <p:cNvSpPr txBox="1"/>
            <p:nvPr/>
          </p:nvSpPr>
          <p:spPr>
            <a:xfrm>
              <a:off x="6498669" y="93347"/>
              <a:ext cx="50547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rgbClr val="F0F9FF"/>
                  </a:solidFill>
                  <a:latin typeface="DM Sans"/>
                  <a:ea typeface="DM Sans"/>
                  <a:cs typeface="DM Sans"/>
                  <a:sym typeface="DM Sans"/>
                </a:rPr>
                <a:t>Innovated by CSE Group 7</a:t>
              </a:r>
              <a:endParaRPr dirty="0"/>
            </a:p>
          </p:txBody>
        </p:sp>
      </p:grpSp>
      <p:sp>
        <p:nvSpPr>
          <p:cNvPr id="13" name="Google Shape;337;p26"/>
          <p:cNvSpPr/>
          <p:nvPr/>
        </p:nvSpPr>
        <p:spPr>
          <a:xfrm rot="21384394">
            <a:off x="16392634" y="1255533"/>
            <a:ext cx="1078803" cy="890733"/>
          </a:xfrm>
          <a:custGeom>
            <a:avLst/>
            <a:gdLst/>
            <a:ahLst/>
            <a:cxnLst/>
            <a:rect l="l" t="t" r="r" b="b"/>
            <a:pathLst>
              <a:path w="703879" h="636051" extrusionOk="0">
                <a:moveTo>
                  <a:pt x="0" y="0"/>
                </a:moveTo>
                <a:lnTo>
                  <a:pt x="703879" y="0"/>
                </a:lnTo>
                <a:lnTo>
                  <a:pt x="703879" y="636051"/>
                </a:lnTo>
                <a:lnTo>
                  <a:pt x="0" y="636051"/>
                </a:lnTo>
                <a:lnTo>
                  <a:pt x="0" y="0"/>
                </a:lnTo>
                <a:close/>
              </a:path>
            </a:pathLst>
          </a:custGeom>
          <a:blipFill rotWithShape="1">
            <a:blip r:embed="rId5">
              <a:alphaModFix/>
              <a:biLevel thresh="50000"/>
            </a:blip>
            <a:stretch>
              <a:fillRect/>
            </a:stretch>
          </a:blipFill>
          <a:ln>
            <a:noFill/>
          </a:ln>
        </p:spPr>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a:extLst>
            <a:ext uri="{FF2B5EF4-FFF2-40B4-BE49-F238E27FC236}">
              <a16:creationId xmlns:a16="http://schemas.microsoft.com/office/drawing/2014/main" id="{AB0E2614-593C-9D56-82F5-B3DDE72D3F8B}"/>
            </a:ext>
          </a:extLst>
        </p:cNvPr>
        <p:cNvGrpSpPr/>
        <p:nvPr/>
      </p:nvGrpSpPr>
      <p:grpSpPr>
        <a:xfrm>
          <a:off x="0" y="0"/>
          <a:ext cx="0" cy="0"/>
          <a:chOff x="0" y="0"/>
          <a:chExt cx="0" cy="0"/>
        </a:xfrm>
      </p:grpSpPr>
      <p:sp>
        <p:nvSpPr>
          <p:cNvPr id="3" name="Arrow: Striped Right 2">
            <a:extLst>
              <a:ext uri="{FF2B5EF4-FFF2-40B4-BE49-F238E27FC236}">
                <a16:creationId xmlns:a16="http://schemas.microsoft.com/office/drawing/2014/main" id="{84277C61-64FD-0C7D-6AF6-D52B52EEF41D}"/>
              </a:ext>
            </a:extLst>
          </p:cNvPr>
          <p:cNvSpPr/>
          <p:nvPr/>
        </p:nvSpPr>
        <p:spPr>
          <a:xfrm>
            <a:off x="3125336" y="2634019"/>
            <a:ext cx="11518711" cy="4421875"/>
          </a:xfrm>
          <a:prstGeom prst="stripedRightArrow">
            <a:avLst/>
          </a:prstGeom>
          <a:solidFill>
            <a:srgbClr val="00FF0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solidFill>
                <a:srgbClr val="00CCFF"/>
              </a:solidFill>
            </a:endParaRPr>
          </a:p>
        </p:txBody>
      </p:sp>
      <p:sp>
        <p:nvSpPr>
          <p:cNvPr id="146" name="Google Shape;146;p17">
            <a:extLst>
              <a:ext uri="{FF2B5EF4-FFF2-40B4-BE49-F238E27FC236}">
                <a16:creationId xmlns:a16="http://schemas.microsoft.com/office/drawing/2014/main" id="{F1FA2F5D-21E8-F9D7-CABD-D1C0098A75FB}"/>
              </a:ext>
            </a:extLst>
          </p:cNvPr>
          <p:cNvSpPr txBox="1"/>
          <p:nvPr/>
        </p:nvSpPr>
        <p:spPr>
          <a:xfrm>
            <a:off x="4599012" y="4167911"/>
            <a:ext cx="7953036" cy="1354089"/>
          </a:xfrm>
          <a:prstGeom prst="rect">
            <a:avLst/>
          </a:prstGeom>
          <a:noFill/>
          <a:ln>
            <a:noFill/>
          </a:ln>
        </p:spPr>
        <p:txBody>
          <a:bodyPr spcFirstLastPara="1" wrap="square" lIns="0" tIns="0" rIns="0" bIns="0" anchor="t" anchorCtr="0">
            <a:spAutoFit/>
          </a:bodyPr>
          <a:lstStyle/>
          <a:p>
            <a:pPr lvl="0" algn="ctr"/>
            <a:r>
              <a:rPr lang="en-US" sz="8799"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omorrow"/>
                <a:ea typeface="Tomorrow"/>
                <a:cs typeface="Tomorrow"/>
                <a:sym typeface="Tomorrow"/>
              </a:rPr>
              <a:t>NEXT VOICE</a:t>
            </a:r>
            <a:endParaRPr b="1" i="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95186575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21"/>
        <p:cNvGrpSpPr/>
        <p:nvPr/>
      </p:nvGrpSpPr>
      <p:grpSpPr>
        <a:xfrm>
          <a:off x="0" y="0"/>
          <a:ext cx="0" cy="0"/>
          <a:chOff x="0" y="0"/>
          <a:chExt cx="0" cy="0"/>
        </a:xfrm>
      </p:grpSpPr>
      <p:pic>
        <p:nvPicPr>
          <p:cNvPr id="122" name="Google Shape;122;p15"/>
          <p:cNvPicPr preferRelativeResize="0"/>
          <p:nvPr/>
        </p:nvPicPr>
        <p:blipFill>
          <a:blip r:embed="rId3">
            <a:extLst>
              <a:ext uri="{28A0092B-C50C-407E-A947-70E740481C1C}">
                <a14:useLocalDpi xmlns:a14="http://schemas.microsoft.com/office/drawing/2010/main" val="0"/>
              </a:ext>
            </a:extLst>
          </a:blip>
          <a:stretch>
            <a:fillRect/>
          </a:stretch>
        </p:blipFill>
        <p:spPr>
          <a:xfrm>
            <a:off x="11450782" y="0"/>
            <a:ext cx="6837218" cy="10287000"/>
          </a:xfrm>
          <a:prstGeom prst="rect">
            <a:avLst/>
          </a:prstGeom>
          <a:noFill/>
          <a:ln>
            <a:noFill/>
          </a:ln>
        </p:spPr>
      </p:pic>
      <p:sp>
        <p:nvSpPr>
          <p:cNvPr id="123" name="Google Shape;123;p15"/>
          <p:cNvSpPr txBox="1"/>
          <p:nvPr/>
        </p:nvSpPr>
        <p:spPr>
          <a:xfrm>
            <a:off x="457202" y="1086716"/>
            <a:ext cx="10411694" cy="984885"/>
          </a:xfrm>
          <a:prstGeom prst="rect">
            <a:avLst/>
          </a:prstGeom>
          <a:noFill/>
          <a:ln>
            <a:noFill/>
          </a:ln>
        </p:spPr>
        <p:txBody>
          <a:bodyPr spcFirstLastPara="1" wrap="square" lIns="0" tIns="0" rIns="0" bIns="0" anchor="t" anchorCtr="0">
            <a:spAutoFit/>
          </a:bodyPr>
          <a:lstStyle/>
          <a:p>
            <a:pPr lvl="0" algn="just">
              <a:lnSpc>
                <a:spcPct val="80000"/>
              </a:lnSpc>
            </a:pPr>
            <a:r>
              <a:rPr lang="en-US" sz="8000" dirty="0">
                <a:solidFill>
                  <a:srgbClr val="F0F9FF"/>
                </a:solidFill>
                <a:latin typeface="Tomorrow"/>
                <a:ea typeface="Tomorrow"/>
                <a:cs typeface="Tomorrow"/>
                <a:sym typeface="Tomorrow"/>
              </a:rPr>
              <a:t>Problem Statement   .</a:t>
            </a:r>
            <a:endParaRPr sz="1200" dirty="0"/>
          </a:p>
        </p:txBody>
      </p:sp>
      <p:sp>
        <p:nvSpPr>
          <p:cNvPr id="124" name="Google Shape;124;p15"/>
          <p:cNvSpPr txBox="1"/>
          <p:nvPr/>
        </p:nvSpPr>
        <p:spPr>
          <a:xfrm>
            <a:off x="1215738" y="3001281"/>
            <a:ext cx="8115300" cy="5170646"/>
          </a:xfrm>
          <a:prstGeom prst="rect">
            <a:avLst/>
          </a:prstGeom>
          <a:noFill/>
          <a:ln>
            <a:noFill/>
          </a:ln>
        </p:spPr>
        <p:txBody>
          <a:bodyPr spcFirstLastPara="1" wrap="square" lIns="0" tIns="0" rIns="0" bIns="0" anchor="t" anchorCtr="0">
            <a:spAutoFit/>
          </a:bodyPr>
          <a:lstStyle/>
          <a:p>
            <a:pPr lvl="0" algn="just"/>
            <a:r>
              <a:rPr lang="en-US" sz="2800" dirty="0">
                <a:solidFill>
                  <a:srgbClr val="F0F9FF"/>
                </a:solidFill>
                <a:latin typeface="DM Sans"/>
                <a:ea typeface="DM Sans"/>
                <a:cs typeface="DM Sans"/>
                <a:sym typeface="DM Sans"/>
              </a:rPr>
              <a:t>As businesses grow, marketing becomes essential, but it’s also one of the biggest expenses. Small business owners face a tough challenge—without marketing, they struggle to get sales, but with marketing, the costs eat into their profits. Many businesses don’t fail because of bad products; they simply can’t afford to reach the right customers. Traditional marketing is expensive, making it hard for small businesses to compete. Without an affordable solution, many get stuck or even shut down.</a:t>
            </a:r>
            <a:endParaRPr dirty="0"/>
          </a:p>
        </p:txBody>
      </p:sp>
      <p:grpSp>
        <p:nvGrpSpPr>
          <p:cNvPr id="10" name="Google Shape;136;p16"/>
          <p:cNvGrpSpPr/>
          <p:nvPr/>
        </p:nvGrpSpPr>
        <p:grpSpPr>
          <a:xfrm>
            <a:off x="2025268" y="9281702"/>
            <a:ext cx="8099903" cy="552459"/>
            <a:chOff x="753499" y="38100"/>
            <a:chExt cx="10799870" cy="736612"/>
          </a:xfrm>
        </p:grpSpPr>
        <p:sp>
          <p:nvSpPr>
            <p:cNvPr id="11" name="Google Shape;138;p16"/>
            <p:cNvSpPr txBox="1"/>
            <p:nvPr/>
          </p:nvSpPr>
          <p:spPr>
            <a:xfrm>
              <a:off x="753499" y="38100"/>
              <a:ext cx="1815523" cy="73661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rgbClr val="F0F9FF"/>
                  </a:solidFill>
                  <a:latin typeface="DM Sans"/>
                  <a:ea typeface="DM Sans"/>
                  <a:cs typeface="DM Sans"/>
                  <a:sym typeface="DM Sans"/>
                </a:rPr>
                <a:t>PARUL UNIVERSITY</a:t>
              </a:r>
              <a:endParaRPr dirty="0"/>
            </a:p>
          </p:txBody>
        </p:sp>
        <p:cxnSp>
          <p:nvCxnSpPr>
            <p:cNvPr id="12" name="Google Shape;139;p16"/>
            <p:cNvCxnSpPr/>
            <p:nvPr/>
          </p:nvCxnSpPr>
          <p:spPr>
            <a:xfrm>
              <a:off x="2886525" y="310540"/>
              <a:ext cx="3294624" cy="0"/>
            </a:xfrm>
            <a:prstGeom prst="straightConnector1">
              <a:avLst/>
            </a:prstGeom>
            <a:noFill/>
            <a:ln w="43475" cap="flat" cmpd="sng">
              <a:solidFill>
                <a:srgbClr val="1AD079"/>
              </a:solidFill>
              <a:prstDash val="solid"/>
              <a:round/>
              <a:headEnd type="diamond" w="lg" len="lg"/>
              <a:tailEnd type="diamond" w="lg" len="lg"/>
            </a:ln>
          </p:spPr>
        </p:cxnSp>
        <p:sp>
          <p:nvSpPr>
            <p:cNvPr id="13" name="Google Shape;140;p16"/>
            <p:cNvSpPr txBox="1"/>
            <p:nvPr/>
          </p:nvSpPr>
          <p:spPr>
            <a:xfrm>
              <a:off x="6498669" y="93347"/>
              <a:ext cx="5054700" cy="517064"/>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rgbClr val="F0F9FF"/>
                  </a:solidFill>
                  <a:latin typeface="DM Sans"/>
                  <a:ea typeface="DM Sans"/>
                  <a:cs typeface="DM Sans"/>
                  <a:sym typeface="DM Sans"/>
                </a:rPr>
                <a:t>Innovated by CSE Group 7</a:t>
              </a:r>
              <a:endParaRPr dirty="0"/>
            </a:p>
          </p:txBody>
        </p:sp>
      </p:grpSp>
      <p:sp>
        <p:nvSpPr>
          <p:cNvPr id="14" name="Google Shape;344;p26"/>
          <p:cNvSpPr/>
          <p:nvPr/>
        </p:nvSpPr>
        <p:spPr>
          <a:xfrm>
            <a:off x="10162311" y="1127713"/>
            <a:ext cx="810495" cy="804998"/>
          </a:xfrm>
          <a:custGeom>
            <a:avLst/>
            <a:gdLst/>
            <a:ahLst/>
            <a:cxnLst/>
            <a:rect l="l" t="t" r="r" b="b"/>
            <a:pathLst>
              <a:path w="636051" h="636051" extrusionOk="0">
                <a:moveTo>
                  <a:pt x="0" y="0"/>
                </a:moveTo>
                <a:lnTo>
                  <a:pt x="636051" y="0"/>
                </a:lnTo>
                <a:lnTo>
                  <a:pt x="636051" y="636051"/>
                </a:lnTo>
                <a:lnTo>
                  <a:pt x="0" y="636051"/>
                </a:lnTo>
                <a:lnTo>
                  <a:pt x="0" y="0"/>
                </a:lnTo>
                <a:close/>
              </a:path>
            </a:pathLst>
          </a:custGeom>
          <a:blipFill rotWithShape="1">
            <a:blip r:embed="rId4">
              <a:alphaModFix/>
              <a:biLevel thresh="50000"/>
            </a:blip>
            <a:stretch>
              <a:fillRect/>
            </a:stretch>
          </a:blipFill>
          <a:ln>
            <a:noFill/>
          </a:ln>
        </p:spPr>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D079"/>
        </a:solidFill>
        <a:effectLst/>
      </p:bgPr>
    </p:bg>
    <p:spTree>
      <p:nvGrpSpPr>
        <p:cNvPr id="1" name="Shape 231"/>
        <p:cNvGrpSpPr/>
        <p:nvPr/>
      </p:nvGrpSpPr>
      <p:grpSpPr>
        <a:xfrm>
          <a:off x="0" y="0"/>
          <a:ext cx="0" cy="0"/>
          <a:chOff x="0" y="0"/>
          <a:chExt cx="0" cy="0"/>
        </a:xfrm>
      </p:grpSpPr>
      <p:sp>
        <p:nvSpPr>
          <p:cNvPr id="232" name="Google Shape;232;p22"/>
          <p:cNvSpPr txBox="1"/>
          <p:nvPr/>
        </p:nvSpPr>
        <p:spPr>
          <a:xfrm>
            <a:off x="1028700" y="1162050"/>
            <a:ext cx="16230600" cy="1773300"/>
          </a:xfrm>
          <a:prstGeom prst="rect">
            <a:avLst/>
          </a:prstGeom>
          <a:noFill/>
          <a:ln>
            <a:noFill/>
          </a:ln>
        </p:spPr>
        <p:txBody>
          <a:bodyPr spcFirstLastPara="1" wrap="square" lIns="0" tIns="0" rIns="0" bIns="0" anchor="t" anchorCtr="0">
            <a:spAutoFit/>
          </a:bodyPr>
          <a:lstStyle/>
          <a:p>
            <a:pPr lvl="0" algn="ctr">
              <a:lnSpc>
                <a:spcPct val="80000"/>
              </a:lnSpc>
            </a:pPr>
            <a:r>
              <a:rPr lang="en-US" sz="7200" dirty="0">
                <a:solidFill>
                  <a:srgbClr val="13122D"/>
                </a:solidFill>
                <a:latin typeface="Tomorrow"/>
                <a:ea typeface="Tomorrow"/>
                <a:cs typeface="Tomorrow"/>
                <a:sym typeface="Tomorrow"/>
              </a:rPr>
              <a:t>Solution: </a:t>
            </a:r>
            <a:r>
              <a:rPr lang="en-US" sz="7200" dirty="0" err="1">
                <a:solidFill>
                  <a:srgbClr val="13122D"/>
                </a:solidFill>
                <a:latin typeface="Tomorrow"/>
                <a:ea typeface="Tomorrow"/>
                <a:cs typeface="Tomorrow"/>
                <a:sym typeface="Tomorrow"/>
              </a:rPr>
              <a:t>WhatsApp</a:t>
            </a:r>
            <a:r>
              <a:rPr lang="en-US" sz="7200" dirty="0">
                <a:solidFill>
                  <a:srgbClr val="13122D"/>
                </a:solidFill>
                <a:latin typeface="Tomorrow"/>
                <a:ea typeface="Tomorrow"/>
                <a:cs typeface="Tomorrow"/>
                <a:sym typeface="Tomorrow"/>
              </a:rPr>
              <a:t> Marketing Software – Features &amp; Benefits</a:t>
            </a:r>
            <a:endParaRPr dirty="0"/>
          </a:p>
        </p:txBody>
      </p:sp>
      <p:pic>
        <p:nvPicPr>
          <p:cNvPr id="233" name="Google Shape;233;p22"/>
          <p:cNvPicPr preferRelativeResize="0"/>
          <p:nvPr/>
        </p:nvPicPr>
        <p:blipFill rotWithShape="1">
          <a:blip r:embed="rId3">
            <a:extLst>
              <a:ext uri="{28A0092B-C50C-407E-A947-70E740481C1C}">
                <a14:useLocalDpi xmlns:a14="http://schemas.microsoft.com/office/drawing/2010/main" val="0"/>
              </a:ext>
            </a:extLst>
          </a:blip>
          <a:srcRect r="22702"/>
          <a:stretch/>
        </p:blipFill>
        <p:spPr>
          <a:xfrm>
            <a:off x="1322061" y="3912047"/>
            <a:ext cx="3990121" cy="3293622"/>
          </a:xfrm>
          <a:prstGeom prst="ellipse">
            <a:avLst/>
          </a:prstGeom>
          <a:ln>
            <a:noFill/>
          </a:ln>
          <a:effectLst>
            <a:softEdge rad="112500"/>
          </a:effectLst>
        </p:spPr>
      </p:pic>
      <p:pic>
        <p:nvPicPr>
          <p:cNvPr id="234" name="Google Shape;234;p22"/>
          <p:cNvPicPr preferRelativeResize="0"/>
          <p:nvPr/>
        </p:nvPicPr>
        <p:blipFill>
          <a:blip r:embed="rId4">
            <a:extLst>
              <a:ext uri="{28A0092B-C50C-407E-A947-70E740481C1C}">
                <a14:useLocalDpi xmlns:a14="http://schemas.microsoft.com/office/drawing/2010/main" val="0"/>
              </a:ext>
            </a:extLst>
          </a:blip>
          <a:stretch>
            <a:fillRect/>
          </a:stretch>
        </p:blipFill>
        <p:spPr>
          <a:xfrm>
            <a:off x="6065565" y="2935349"/>
            <a:ext cx="5756439" cy="5351367"/>
          </a:xfrm>
          <a:prstGeom prst="rect">
            <a:avLst/>
          </a:prstGeom>
          <a:noFill/>
          <a:ln>
            <a:noFill/>
          </a:ln>
        </p:spPr>
      </p:pic>
      <p:pic>
        <p:nvPicPr>
          <p:cNvPr id="235" name="Google Shape;235;p22"/>
          <p:cNvPicPr preferRelativeResize="0"/>
          <p:nvPr/>
        </p:nvPicPr>
        <p:blipFill rotWithShape="1">
          <a:blip r:embed="rId5">
            <a:extLst>
              <a:ext uri="{BEBA8EAE-BF5A-486C-A8C5-ECC9F3942E4B}">
                <a14:imgProps xmlns:a14="http://schemas.microsoft.com/office/drawing/2010/main">
                  <a14:imgLayer r:embed="rId6">
                    <a14:imgEffect>
                      <a14:backgroundRemoval t="0" b="88558" l="15721" r="88510">
                        <a14:foregroundMark x1="17420" y1="21611" x2="19519" y2="22861"/>
                        <a14:foregroundMark x1="22468" y1="57572" x2="26250" y2="51899"/>
                        <a14:foregroundMark x1="80946" y1="19087" x2="80946" y2="19087"/>
                        <a14:foregroundMark x1="78413" y1="29808" x2="78413" y2="29808"/>
                      </a14:backgroundRemoval>
                    </a14:imgEffect>
                  </a14:imgLayer>
                </a14:imgProps>
              </a:ext>
              <a:ext uri="{28A0092B-C50C-407E-A947-70E740481C1C}">
                <a14:useLocalDpi xmlns:a14="http://schemas.microsoft.com/office/drawing/2010/main" val="0"/>
              </a:ext>
            </a:extLst>
          </a:blip>
          <a:srcRect l="14854" t="-1583" r="14854" b="1584"/>
          <a:stretch/>
        </p:blipFill>
        <p:spPr>
          <a:xfrm>
            <a:off x="12695556" y="4244942"/>
            <a:ext cx="4158500" cy="3543006"/>
          </a:xfrm>
          <a:prstGeom prst="rect">
            <a:avLst/>
          </a:prstGeom>
          <a:noFill/>
          <a:ln>
            <a:noFill/>
          </a:ln>
        </p:spPr>
      </p:pic>
      <p:sp>
        <p:nvSpPr>
          <p:cNvPr id="236" name="Google Shape;236;p22"/>
          <p:cNvSpPr txBox="1"/>
          <p:nvPr/>
        </p:nvSpPr>
        <p:spPr>
          <a:xfrm>
            <a:off x="1322061" y="8077200"/>
            <a:ext cx="4353710" cy="516936"/>
          </a:xfrm>
          <a:prstGeom prst="rect">
            <a:avLst/>
          </a:prstGeom>
          <a:noFill/>
          <a:ln>
            <a:noFill/>
          </a:ln>
        </p:spPr>
        <p:txBody>
          <a:bodyPr spcFirstLastPara="1" wrap="square" lIns="0" tIns="0" rIns="0" bIns="0" anchor="t" anchorCtr="0">
            <a:spAutoFit/>
          </a:bodyPr>
          <a:lstStyle/>
          <a:p>
            <a:pPr lvl="0" algn="ctr">
              <a:lnSpc>
                <a:spcPct val="120007"/>
              </a:lnSpc>
            </a:pPr>
            <a:r>
              <a:rPr lang="en-US" sz="2799" b="1" dirty="0">
                <a:solidFill>
                  <a:srgbClr val="13122D"/>
                </a:solidFill>
                <a:latin typeface="DM Sans"/>
                <a:ea typeface="DM Sans"/>
                <a:cs typeface="DM Sans"/>
                <a:sym typeface="DM Sans"/>
              </a:rPr>
              <a:t>Bulk Messaging</a:t>
            </a:r>
            <a:endParaRPr dirty="0"/>
          </a:p>
        </p:txBody>
      </p:sp>
      <p:sp>
        <p:nvSpPr>
          <p:cNvPr id="237" name="Google Shape;237;p22"/>
          <p:cNvSpPr txBox="1"/>
          <p:nvPr/>
        </p:nvSpPr>
        <p:spPr>
          <a:xfrm>
            <a:off x="6757156" y="8077200"/>
            <a:ext cx="4773687" cy="517065"/>
          </a:xfrm>
          <a:prstGeom prst="rect">
            <a:avLst/>
          </a:prstGeom>
          <a:noFill/>
          <a:ln>
            <a:noFill/>
          </a:ln>
        </p:spPr>
        <p:txBody>
          <a:bodyPr spcFirstLastPara="1" wrap="square" lIns="0" tIns="0" rIns="0" bIns="0" anchor="t" anchorCtr="0">
            <a:spAutoFit/>
          </a:bodyPr>
          <a:lstStyle/>
          <a:p>
            <a:pPr lvl="0" algn="ctr">
              <a:lnSpc>
                <a:spcPct val="120007"/>
              </a:lnSpc>
            </a:pPr>
            <a:r>
              <a:rPr lang="en-US" sz="2800" dirty="0">
                <a:solidFill>
                  <a:srgbClr val="13122D"/>
                </a:solidFill>
                <a:latin typeface="DM Sans"/>
                <a:ea typeface="DM Sans"/>
                <a:cs typeface="DM Sans"/>
                <a:sym typeface="DM Sans"/>
              </a:rPr>
              <a:t>Lead Generation</a:t>
            </a:r>
            <a:endParaRPr dirty="0"/>
          </a:p>
        </p:txBody>
      </p:sp>
      <p:sp>
        <p:nvSpPr>
          <p:cNvPr id="238" name="Google Shape;238;p22"/>
          <p:cNvSpPr txBox="1"/>
          <p:nvPr/>
        </p:nvSpPr>
        <p:spPr>
          <a:xfrm>
            <a:off x="12612428" y="8077200"/>
            <a:ext cx="4353710" cy="517065"/>
          </a:xfrm>
          <a:prstGeom prst="rect">
            <a:avLst/>
          </a:prstGeom>
          <a:noFill/>
          <a:ln>
            <a:noFill/>
          </a:ln>
        </p:spPr>
        <p:txBody>
          <a:bodyPr spcFirstLastPara="1" wrap="square" lIns="0" tIns="0" rIns="0" bIns="0" anchor="t" anchorCtr="0">
            <a:spAutoFit/>
          </a:bodyPr>
          <a:lstStyle/>
          <a:p>
            <a:pPr lvl="0" algn="ctr">
              <a:lnSpc>
                <a:spcPct val="120007"/>
              </a:lnSpc>
            </a:pPr>
            <a:r>
              <a:rPr lang="en-US" sz="2800" dirty="0">
                <a:solidFill>
                  <a:srgbClr val="13122D"/>
                </a:solidFill>
                <a:latin typeface="DM Sans"/>
                <a:ea typeface="DM Sans"/>
                <a:cs typeface="DM Sans"/>
                <a:sym typeface="DM Sans"/>
              </a:rPr>
              <a:t>Detailed Reports</a:t>
            </a:r>
            <a:endParaRPr dirty="0"/>
          </a:p>
        </p:txBody>
      </p:sp>
      <p:sp>
        <p:nvSpPr>
          <p:cNvPr id="239" name="Google Shape;239;p22"/>
          <p:cNvSpPr txBox="1"/>
          <p:nvPr/>
        </p:nvSpPr>
        <p:spPr>
          <a:xfrm>
            <a:off x="742352" y="8620059"/>
            <a:ext cx="5513100" cy="969496"/>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Upload an Excel file with contacts, start the campaign &amp; messages will be sent individually to each number—no limits!</a:t>
            </a:r>
            <a:endParaRPr dirty="0"/>
          </a:p>
        </p:txBody>
      </p:sp>
      <p:sp>
        <p:nvSpPr>
          <p:cNvPr id="240" name="Google Shape;240;p22"/>
          <p:cNvSpPr txBox="1"/>
          <p:nvPr/>
        </p:nvSpPr>
        <p:spPr>
          <a:xfrm>
            <a:off x="6673784" y="8620059"/>
            <a:ext cx="49404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Extract contacts from </a:t>
            </a:r>
            <a:r>
              <a:rPr lang="en-US" sz="2100" dirty="0" err="1">
                <a:solidFill>
                  <a:srgbClr val="13122D"/>
                </a:solidFill>
                <a:latin typeface="DM Sans"/>
                <a:ea typeface="DM Sans"/>
                <a:cs typeface="DM Sans"/>
                <a:sym typeface="DM Sans"/>
              </a:rPr>
              <a:t>WhatsApp</a:t>
            </a:r>
            <a:r>
              <a:rPr lang="en-US" sz="2100" dirty="0">
                <a:solidFill>
                  <a:srgbClr val="13122D"/>
                </a:solidFill>
                <a:latin typeface="DM Sans"/>
                <a:ea typeface="DM Sans"/>
                <a:cs typeface="DM Sans"/>
                <a:sym typeface="DM Sans"/>
              </a:rPr>
              <a:t> groups, Google Maps  &amp; social media.</a:t>
            </a:r>
            <a:endParaRPr dirty="0"/>
          </a:p>
        </p:txBody>
      </p:sp>
      <p:sp>
        <p:nvSpPr>
          <p:cNvPr id="241" name="Google Shape;241;p22"/>
          <p:cNvSpPr txBox="1"/>
          <p:nvPr/>
        </p:nvSpPr>
        <p:spPr>
          <a:xfrm>
            <a:off x="12319066" y="8620059"/>
            <a:ext cx="4940400" cy="646331"/>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Track message delivery, engagement &amp; response rates.</a:t>
            </a:r>
            <a:endParaRPr dirty="0"/>
          </a:p>
        </p:txBody>
      </p:sp>
      <p:sp>
        <p:nvSpPr>
          <p:cNvPr id="13" name="Google Shape;363;p26"/>
          <p:cNvSpPr/>
          <p:nvPr/>
        </p:nvSpPr>
        <p:spPr>
          <a:xfrm>
            <a:off x="891109" y="1156415"/>
            <a:ext cx="1207856" cy="1295839"/>
          </a:xfrm>
          <a:custGeom>
            <a:avLst/>
            <a:gdLst/>
            <a:ahLst/>
            <a:cxnLst/>
            <a:rect l="l" t="t" r="r" b="b"/>
            <a:pathLst>
              <a:path w="615650" h="615650" extrusionOk="0">
                <a:moveTo>
                  <a:pt x="0" y="0"/>
                </a:moveTo>
                <a:lnTo>
                  <a:pt x="615649" y="0"/>
                </a:lnTo>
                <a:lnTo>
                  <a:pt x="615649" y="615649"/>
                </a:lnTo>
                <a:lnTo>
                  <a:pt x="0" y="615649"/>
                </a:lnTo>
                <a:lnTo>
                  <a:pt x="0" y="0"/>
                </a:lnTo>
                <a:close/>
              </a:path>
            </a:pathLst>
          </a:custGeom>
          <a:blipFill rotWithShape="1">
            <a:blip r:embed="rId7">
              <a:alphaModFix/>
            </a:blip>
            <a:stretch>
              <a:fillRect/>
            </a:stretch>
          </a:blipFill>
          <a:ln>
            <a:noFill/>
          </a:ln>
        </p:spPr>
      </p:sp>
      <p:sp>
        <p:nvSpPr>
          <p:cNvPr id="14" name="Google Shape;363;p26"/>
          <p:cNvSpPr/>
          <p:nvPr/>
        </p:nvSpPr>
        <p:spPr>
          <a:xfrm>
            <a:off x="16250128" y="1162050"/>
            <a:ext cx="1207856" cy="1295839"/>
          </a:xfrm>
          <a:custGeom>
            <a:avLst/>
            <a:gdLst/>
            <a:ahLst/>
            <a:cxnLst/>
            <a:rect l="l" t="t" r="r" b="b"/>
            <a:pathLst>
              <a:path w="615650" h="615650" extrusionOk="0">
                <a:moveTo>
                  <a:pt x="0" y="0"/>
                </a:moveTo>
                <a:lnTo>
                  <a:pt x="615649" y="0"/>
                </a:lnTo>
                <a:lnTo>
                  <a:pt x="615649" y="615649"/>
                </a:lnTo>
                <a:lnTo>
                  <a:pt x="0" y="615649"/>
                </a:lnTo>
                <a:lnTo>
                  <a:pt x="0" y="0"/>
                </a:lnTo>
                <a:close/>
              </a:path>
            </a:pathLst>
          </a:custGeom>
          <a:blipFill rotWithShape="1">
            <a:blip r:embed="rId7">
              <a:alphaModFix/>
            </a:blip>
            <a:stretch>
              <a:fillRect/>
            </a:stretch>
          </a:blipFill>
          <a:ln>
            <a:noFill/>
          </a:ln>
        </p:spPr>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a:extLst>
            <a:ext uri="{FF2B5EF4-FFF2-40B4-BE49-F238E27FC236}">
              <a16:creationId xmlns:a16="http://schemas.microsoft.com/office/drawing/2014/main" id="{0774B595-AC08-472A-0BF3-C3AF97D5DE16}"/>
            </a:ext>
          </a:extLst>
        </p:cNvPr>
        <p:cNvGrpSpPr/>
        <p:nvPr/>
      </p:nvGrpSpPr>
      <p:grpSpPr>
        <a:xfrm>
          <a:off x="0" y="0"/>
          <a:ext cx="0" cy="0"/>
          <a:chOff x="0" y="0"/>
          <a:chExt cx="0" cy="0"/>
        </a:xfrm>
      </p:grpSpPr>
      <p:sp>
        <p:nvSpPr>
          <p:cNvPr id="3" name="Arrow: Striped Right 2">
            <a:extLst>
              <a:ext uri="{FF2B5EF4-FFF2-40B4-BE49-F238E27FC236}">
                <a16:creationId xmlns:a16="http://schemas.microsoft.com/office/drawing/2014/main" id="{0C023D1B-CD56-2D99-CFAE-9DA89D9B2FE1}"/>
              </a:ext>
            </a:extLst>
          </p:cNvPr>
          <p:cNvSpPr/>
          <p:nvPr/>
        </p:nvSpPr>
        <p:spPr>
          <a:xfrm>
            <a:off x="3125336" y="2634019"/>
            <a:ext cx="11518711" cy="4421875"/>
          </a:xfrm>
          <a:prstGeom prst="stripedRightArrow">
            <a:avLst/>
          </a:prstGeom>
          <a:solidFill>
            <a:srgbClr val="00FF0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solidFill>
                <a:srgbClr val="00CCFF"/>
              </a:solidFill>
            </a:endParaRPr>
          </a:p>
        </p:txBody>
      </p:sp>
      <p:sp>
        <p:nvSpPr>
          <p:cNvPr id="146" name="Google Shape;146;p17">
            <a:extLst>
              <a:ext uri="{FF2B5EF4-FFF2-40B4-BE49-F238E27FC236}">
                <a16:creationId xmlns:a16="http://schemas.microsoft.com/office/drawing/2014/main" id="{D6697E70-3C94-AF01-57C5-E086F8510150}"/>
              </a:ext>
            </a:extLst>
          </p:cNvPr>
          <p:cNvSpPr txBox="1"/>
          <p:nvPr/>
        </p:nvSpPr>
        <p:spPr>
          <a:xfrm>
            <a:off x="4599012" y="4167911"/>
            <a:ext cx="7953036" cy="1354089"/>
          </a:xfrm>
          <a:prstGeom prst="rect">
            <a:avLst/>
          </a:prstGeom>
          <a:noFill/>
          <a:ln>
            <a:noFill/>
          </a:ln>
        </p:spPr>
        <p:txBody>
          <a:bodyPr spcFirstLastPara="1" wrap="square" lIns="0" tIns="0" rIns="0" bIns="0" anchor="t" anchorCtr="0">
            <a:spAutoFit/>
          </a:bodyPr>
          <a:lstStyle/>
          <a:p>
            <a:pPr lvl="0" algn="ctr"/>
            <a:r>
              <a:rPr lang="en-US" sz="8799" b="1" i="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omorrow"/>
                <a:ea typeface="Tomorrow"/>
                <a:cs typeface="Tomorrow"/>
                <a:sym typeface="Tomorrow"/>
              </a:rPr>
              <a:t>NEXT VOICE</a:t>
            </a:r>
            <a:endParaRPr b="1" i="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00021801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22D"/>
        </a:solidFill>
        <a:effectLst/>
      </p:bgPr>
    </p:bg>
    <p:spTree>
      <p:nvGrpSpPr>
        <p:cNvPr id="1" name="Shape 145"/>
        <p:cNvGrpSpPr/>
        <p:nvPr/>
      </p:nvGrpSpPr>
      <p:grpSpPr>
        <a:xfrm>
          <a:off x="0" y="0"/>
          <a:ext cx="0" cy="0"/>
          <a:chOff x="0" y="0"/>
          <a:chExt cx="0" cy="0"/>
        </a:xfrm>
      </p:grpSpPr>
      <p:sp>
        <p:nvSpPr>
          <p:cNvPr id="146" name="Google Shape;146;p17"/>
          <p:cNvSpPr txBox="1"/>
          <p:nvPr/>
        </p:nvSpPr>
        <p:spPr>
          <a:xfrm>
            <a:off x="2626375" y="414898"/>
            <a:ext cx="13063898" cy="1231106"/>
          </a:xfrm>
          <a:prstGeom prst="rect">
            <a:avLst/>
          </a:prstGeom>
          <a:noFill/>
          <a:ln>
            <a:noFill/>
          </a:ln>
        </p:spPr>
        <p:txBody>
          <a:bodyPr spcFirstLastPara="1" wrap="square" lIns="0" tIns="0" rIns="0" bIns="0" anchor="t" anchorCtr="0">
            <a:spAutoFit/>
          </a:bodyPr>
          <a:lstStyle/>
          <a:p>
            <a:pPr lvl="0"/>
            <a:r>
              <a:rPr lang="en-US" sz="8000" dirty="0">
                <a:solidFill>
                  <a:srgbClr val="F0F9FF"/>
                </a:solidFill>
                <a:latin typeface="Tomorrow"/>
                <a:ea typeface="Tomorrow"/>
                <a:cs typeface="Tomorrow"/>
                <a:sym typeface="Tomorrow"/>
              </a:rPr>
              <a:t>Why </a:t>
            </a:r>
            <a:r>
              <a:rPr lang="en-US" sz="8000" dirty="0" err="1">
                <a:solidFill>
                  <a:srgbClr val="F0F9FF"/>
                </a:solidFill>
                <a:latin typeface="Tomorrow"/>
                <a:ea typeface="Tomorrow"/>
                <a:cs typeface="Tomorrow"/>
                <a:sym typeface="Tomorrow"/>
              </a:rPr>
              <a:t>WhatsApp</a:t>
            </a:r>
            <a:r>
              <a:rPr lang="en-US" sz="8000" dirty="0">
                <a:solidFill>
                  <a:srgbClr val="F0F9FF"/>
                </a:solidFill>
                <a:latin typeface="Tomorrow"/>
                <a:ea typeface="Tomorrow"/>
                <a:cs typeface="Tomorrow"/>
                <a:sym typeface="Tomorrow"/>
              </a:rPr>
              <a:t> Marketing?</a:t>
            </a:r>
            <a:endParaRPr sz="1200" dirty="0"/>
          </a:p>
        </p:txBody>
      </p:sp>
      <p:grpSp>
        <p:nvGrpSpPr>
          <p:cNvPr id="147" name="Google Shape;147;p17"/>
          <p:cNvGrpSpPr/>
          <p:nvPr/>
        </p:nvGrpSpPr>
        <p:grpSpPr>
          <a:xfrm>
            <a:off x="1269946" y="3267982"/>
            <a:ext cx="7227621" cy="1625974"/>
            <a:chOff x="0" y="-9525"/>
            <a:chExt cx="1903571" cy="697506"/>
          </a:xfrm>
          <a:solidFill>
            <a:srgbClr val="FFFF66"/>
          </a:solidFill>
        </p:grpSpPr>
        <p:sp>
          <p:nvSpPr>
            <p:cNvPr id="148"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17"/>
          <p:cNvGrpSpPr/>
          <p:nvPr/>
        </p:nvGrpSpPr>
        <p:grpSpPr>
          <a:xfrm>
            <a:off x="1270020" y="5360411"/>
            <a:ext cx="7227621" cy="1627632"/>
            <a:chOff x="0" y="-9525"/>
            <a:chExt cx="1903571" cy="697506"/>
          </a:xfrm>
        </p:grpSpPr>
        <p:sp>
          <p:nvSpPr>
            <p:cNvPr id="151" name="Google Shape;151;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F0F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17"/>
          <p:cNvGrpSpPr/>
          <p:nvPr/>
        </p:nvGrpSpPr>
        <p:grpSpPr>
          <a:xfrm>
            <a:off x="9790445" y="3158695"/>
            <a:ext cx="7227621" cy="1627632"/>
            <a:chOff x="0" y="-9525"/>
            <a:chExt cx="1903571" cy="697506"/>
          </a:xfrm>
          <a:solidFill>
            <a:srgbClr val="FF00FF"/>
          </a:solidFill>
        </p:grpSpPr>
        <p:sp>
          <p:nvSpPr>
            <p:cNvPr id="154"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6" name="Google Shape;156;p17"/>
          <p:cNvSpPr txBox="1"/>
          <p:nvPr/>
        </p:nvSpPr>
        <p:spPr>
          <a:xfrm>
            <a:off x="2333981" y="3696251"/>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Huge User Base</a:t>
            </a:r>
            <a:endParaRPr dirty="0"/>
          </a:p>
        </p:txBody>
      </p:sp>
      <p:sp>
        <p:nvSpPr>
          <p:cNvPr id="157" name="Google Shape;157;p17"/>
          <p:cNvSpPr txBox="1"/>
          <p:nvPr/>
        </p:nvSpPr>
        <p:spPr>
          <a:xfrm>
            <a:off x="2334055" y="5744164"/>
            <a:ext cx="5099700"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High Engagement</a:t>
            </a:r>
            <a:endParaRPr dirty="0"/>
          </a:p>
        </p:txBody>
      </p:sp>
      <p:sp>
        <p:nvSpPr>
          <p:cNvPr id="158" name="Google Shape;158;p17"/>
          <p:cNvSpPr txBox="1"/>
          <p:nvPr/>
        </p:nvSpPr>
        <p:spPr>
          <a:xfrm>
            <a:off x="2243477" y="4280673"/>
            <a:ext cx="5242712"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Over 2 billion active users worldwide. </a:t>
            </a:r>
            <a:endParaRPr dirty="0"/>
          </a:p>
        </p:txBody>
      </p:sp>
      <p:sp>
        <p:nvSpPr>
          <p:cNvPr id="159" name="Google Shape;159;p17"/>
          <p:cNvSpPr txBox="1"/>
          <p:nvPr/>
        </p:nvSpPr>
        <p:spPr>
          <a:xfrm>
            <a:off x="1990437" y="6335583"/>
            <a:ext cx="5786700"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98% open rate, much higher than emails. </a:t>
            </a:r>
            <a:endParaRPr dirty="0"/>
          </a:p>
        </p:txBody>
      </p:sp>
      <p:sp>
        <p:nvSpPr>
          <p:cNvPr id="160" name="Google Shape;160;p17"/>
          <p:cNvSpPr txBox="1"/>
          <p:nvPr/>
        </p:nvSpPr>
        <p:spPr>
          <a:xfrm>
            <a:off x="10854480" y="356494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Direct &amp; Personal</a:t>
            </a:r>
            <a:endParaRPr dirty="0"/>
          </a:p>
        </p:txBody>
      </p:sp>
      <p:sp>
        <p:nvSpPr>
          <p:cNvPr id="161" name="Google Shape;161;p17"/>
          <p:cNvSpPr txBox="1"/>
          <p:nvPr/>
        </p:nvSpPr>
        <p:spPr>
          <a:xfrm>
            <a:off x="10122957" y="4107803"/>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 Messages go straight to customers’ phones. </a:t>
            </a:r>
            <a:endParaRPr dirty="0"/>
          </a:p>
        </p:txBody>
      </p:sp>
      <p:grpSp>
        <p:nvGrpSpPr>
          <p:cNvPr id="24" name="Google Shape;147;p17"/>
          <p:cNvGrpSpPr/>
          <p:nvPr/>
        </p:nvGrpSpPr>
        <p:grpSpPr>
          <a:xfrm>
            <a:off x="9762704" y="5271189"/>
            <a:ext cx="7227621" cy="1627632"/>
            <a:chOff x="0" y="-9525"/>
            <a:chExt cx="1903571" cy="697506"/>
          </a:xfrm>
          <a:solidFill>
            <a:srgbClr val="FF6600"/>
          </a:solidFill>
        </p:grpSpPr>
        <p:sp>
          <p:nvSpPr>
            <p:cNvPr id="25"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9;p17"/>
            <p:cNvSpPr txBox="1"/>
            <p:nvPr/>
          </p:nvSpPr>
          <p:spPr>
            <a:xfrm>
              <a:off x="0" y="-9525"/>
              <a:ext cx="1903571" cy="697506"/>
            </a:xfrm>
            <a:prstGeom prst="rect">
              <a:avLst/>
            </a:prstGeom>
            <a:grpFill/>
            <a:ln/>
          </p:spPr>
          <p:style>
            <a:lnRef idx="1">
              <a:schemeClr val="accent3"/>
            </a:lnRef>
            <a:fillRef idx="2">
              <a:schemeClr val="accent3"/>
            </a:fillRef>
            <a:effectRef idx="1">
              <a:schemeClr val="accent3"/>
            </a:effectRef>
            <a:fontRef idx="minor">
              <a:schemeClr val="dk1"/>
            </a:fontRef>
          </p:style>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156;p17"/>
          <p:cNvSpPr txBox="1"/>
          <p:nvPr/>
        </p:nvSpPr>
        <p:spPr>
          <a:xfrm>
            <a:off x="10826739" y="5657894"/>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Multi-Media Support</a:t>
            </a:r>
            <a:endParaRPr dirty="0"/>
          </a:p>
        </p:txBody>
      </p:sp>
      <p:sp>
        <p:nvSpPr>
          <p:cNvPr id="28" name="Google Shape;158;p17"/>
          <p:cNvSpPr txBox="1"/>
          <p:nvPr/>
        </p:nvSpPr>
        <p:spPr>
          <a:xfrm>
            <a:off x="10559379" y="6283880"/>
            <a:ext cx="5602826" cy="323165"/>
          </a:xfrm>
          <a:prstGeom prst="rect">
            <a:avLst/>
          </a:prstGeom>
          <a:noFill/>
          <a:ln>
            <a:noFill/>
          </a:ln>
        </p:spPr>
        <p:txBody>
          <a:bodyPr spcFirstLastPara="1" wrap="square" lIns="0" tIns="0" rIns="0" bIns="0" anchor="t" anchorCtr="0">
            <a:spAutoFit/>
          </a:bodyPr>
          <a:lstStyle/>
          <a:p>
            <a:pPr lvl="0" algn="ctr"/>
            <a:r>
              <a:rPr lang="fr-FR" sz="2100" dirty="0" err="1">
                <a:solidFill>
                  <a:srgbClr val="13122D"/>
                </a:solidFill>
                <a:latin typeface="DM Sans"/>
                <a:ea typeface="DM Sans"/>
                <a:cs typeface="DM Sans"/>
                <a:sym typeface="DM Sans"/>
              </a:rPr>
              <a:t>Send</a:t>
            </a:r>
            <a:r>
              <a:rPr lang="fr-FR" sz="2100" dirty="0">
                <a:solidFill>
                  <a:srgbClr val="13122D"/>
                </a:solidFill>
                <a:latin typeface="DM Sans"/>
                <a:ea typeface="DM Sans"/>
                <a:cs typeface="DM Sans"/>
                <a:sym typeface="DM Sans"/>
              </a:rPr>
              <a:t> </a:t>
            </a:r>
            <a:r>
              <a:rPr lang="fr-FR" sz="2100" dirty="0" err="1">
                <a:solidFill>
                  <a:srgbClr val="13122D"/>
                </a:solidFill>
                <a:latin typeface="DM Sans"/>
                <a:ea typeface="DM Sans"/>
                <a:cs typeface="DM Sans"/>
                <a:sym typeface="DM Sans"/>
              </a:rPr>
              <a:t>Text</a:t>
            </a:r>
            <a:r>
              <a:rPr lang="fr-FR" sz="2100" dirty="0">
                <a:solidFill>
                  <a:srgbClr val="13122D"/>
                </a:solidFill>
                <a:latin typeface="DM Sans"/>
                <a:ea typeface="DM Sans"/>
                <a:cs typeface="DM Sans"/>
                <a:sym typeface="DM Sans"/>
              </a:rPr>
              <a:t>, Images, </a:t>
            </a:r>
            <a:r>
              <a:rPr lang="fr-FR" sz="2100" dirty="0" err="1">
                <a:solidFill>
                  <a:srgbClr val="13122D"/>
                </a:solidFill>
                <a:latin typeface="DM Sans"/>
                <a:ea typeface="DM Sans"/>
                <a:cs typeface="DM Sans"/>
                <a:sym typeface="DM Sans"/>
              </a:rPr>
              <a:t>Videos</a:t>
            </a:r>
            <a:r>
              <a:rPr lang="fr-FR" sz="2100" dirty="0">
                <a:solidFill>
                  <a:srgbClr val="13122D"/>
                </a:solidFill>
                <a:latin typeface="DM Sans"/>
                <a:ea typeface="DM Sans"/>
                <a:cs typeface="DM Sans"/>
                <a:sym typeface="DM Sans"/>
              </a:rPr>
              <a:t>, &amp; Documents. </a:t>
            </a:r>
            <a:endParaRPr lang="fr-FR" dirty="0"/>
          </a:p>
        </p:txBody>
      </p:sp>
      <p:sp>
        <p:nvSpPr>
          <p:cNvPr id="2" name="TextBox 1"/>
          <p:cNvSpPr txBox="1"/>
          <p:nvPr/>
        </p:nvSpPr>
        <p:spPr>
          <a:xfrm>
            <a:off x="5091546" y="1936704"/>
            <a:ext cx="6527749" cy="461665"/>
          </a:xfrm>
          <a:prstGeom prst="rect">
            <a:avLst/>
          </a:prstGeom>
          <a:noFill/>
        </p:spPr>
        <p:txBody>
          <a:bodyPr wrap="none" rtlCol="0">
            <a:spAutoFit/>
          </a:bodyPr>
          <a:lstStyle/>
          <a:p>
            <a:r>
              <a:rPr lang="en-US" sz="2400" spc="600" dirty="0">
                <a:solidFill>
                  <a:srgbClr val="FFFF00"/>
                </a:solidFill>
              </a:rPr>
              <a:t>Smart, Affordable &amp; Effective!</a:t>
            </a:r>
          </a:p>
        </p:txBody>
      </p:sp>
      <p:sp>
        <p:nvSpPr>
          <p:cNvPr id="30" name="Google Shape;348;p26"/>
          <p:cNvSpPr/>
          <p:nvPr/>
        </p:nvSpPr>
        <p:spPr>
          <a:xfrm>
            <a:off x="11687711" y="1833043"/>
            <a:ext cx="589490" cy="548640"/>
          </a:xfrm>
          <a:custGeom>
            <a:avLst/>
            <a:gdLst/>
            <a:ahLst/>
            <a:cxnLst/>
            <a:rect l="l" t="t" r="r" b="b"/>
            <a:pathLst>
              <a:path w="589490" h="718890" extrusionOk="0">
                <a:moveTo>
                  <a:pt x="0" y="0"/>
                </a:moveTo>
                <a:lnTo>
                  <a:pt x="589490" y="0"/>
                </a:lnTo>
                <a:lnTo>
                  <a:pt x="589490" y="718890"/>
                </a:lnTo>
                <a:lnTo>
                  <a:pt x="0" y="718890"/>
                </a:lnTo>
                <a:lnTo>
                  <a:pt x="0" y="0"/>
                </a:lnTo>
                <a:close/>
              </a:path>
            </a:pathLst>
          </a:custGeom>
          <a:blipFill rotWithShape="1">
            <a:blip r:embed="rId3">
              <a:alphaModFix/>
              <a:duotone>
                <a:prstClr val="black"/>
                <a:srgbClr val="FFFF00">
                  <a:tint val="45000"/>
                  <a:satMod val="400000"/>
                </a:srgbClr>
              </a:duotone>
            </a:blip>
            <a:stretch>
              <a:fillRect/>
            </a:stretch>
          </a:blipFill>
          <a:ln>
            <a:noFill/>
          </a:ln>
        </p:spPr>
      </p:sp>
      <p:grpSp>
        <p:nvGrpSpPr>
          <p:cNvPr id="29" name="Google Shape;147;p17"/>
          <p:cNvGrpSpPr/>
          <p:nvPr/>
        </p:nvGrpSpPr>
        <p:grpSpPr>
          <a:xfrm>
            <a:off x="1270094" y="7486691"/>
            <a:ext cx="7227621" cy="1625974"/>
            <a:chOff x="0" y="-9525"/>
            <a:chExt cx="1903571" cy="697506"/>
          </a:xfrm>
        </p:grpSpPr>
        <p:sp>
          <p:nvSpPr>
            <p:cNvPr id="31" name="Google Shape;148;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solidFill>
              <a:srgbClr val="1AD0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p17"/>
            <p:cNvSpPr txBox="1"/>
            <p:nvPr/>
          </p:nvSpPr>
          <p:spPr>
            <a:xfrm>
              <a:off x="0" y="-9525"/>
              <a:ext cx="1903571" cy="697506"/>
            </a:xfrm>
            <a:prstGeom prst="rect">
              <a:avLst/>
            </a:prstGeom>
            <a:no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 name="Google Shape;156;p17"/>
          <p:cNvSpPr txBox="1"/>
          <p:nvPr/>
        </p:nvSpPr>
        <p:spPr>
          <a:xfrm>
            <a:off x="1727298" y="7914960"/>
            <a:ext cx="6163735" cy="344582"/>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Automation &amp; Bulk Messaging</a:t>
            </a:r>
            <a:endParaRPr dirty="0"/>
          </a:p>
        </p:txBody>
      </p:sp>
      <p:sp>
        <p:nvSpPr>
          <p:cNvPr id="34" name="Google Shape;158;p17"/>
          <p:cNvSpPr txBox="1"/>
          <p:nvPr/>
        </p:nvSpPr>
        <p:spPr>
          <a:xfrm>
            <a:off x="1390946" y="8478600"/>
            <a:ext cx="6961908"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Save time with auto-replies and mass messaging. </a:t>
            </a:r>
            <a:endParaRPr dirty="0"/>
          </a:p>
        </p:txBody>
      </p:sp>
      <p:grpSp>
        <p:nvGrpSpPr>
          <p:cNvPr id="35" name="Google Shape;153;p17"/>
          <p:cNvGrpSpPr/>
          <p:nvPr/>
        </p:nvGrpSpPr>
        <p:grpSpPr>
          <a:xfrm>
            <a:off x="9739605" y="7430088"/>
            <a:ext cx="7227621" cy="1627632"/>
            <a:chOff x="0" y="-9525"/>
            <a:chExt cx="1903571" cy="697506"/>
          </a:xfrm>
          <a:solidFill>
            <a:srgbClr val="00CC00"/>
          </a:solidFill>
        </p:grpSpPr>
        <p:sp>
          <p:nvSpPr>
            <p:cNvPr id="36" name="Google Shape;154;p17"/>
            <p:cNvSpPr/>
            <p:nvPr/>
          </p:nvSpPr>
          <p:spPr>
            <a:xfrm>
              <a:off x="0" y="0"/>
              <a:ext cx="1903571" cy="687981"/>
            </a:xfrm>
            <a:custGeom>
              <a:avLst/>
              <a:gdLst/>
              <a:ahLst/>
              <a:cxnLst/>
              <a:rect l="l" t="t" r="r" b="b"/>
              <a:pathLst>
                <a:path w="1903571" h="687981" extrusionOk="0">
                  <a:moveTo>
                    <a:pt x="21423" y="0"/>
                  </a:moveTo>
                  <a:lnTo>
                    <a:pt x="1882148" y="0"/>
                  </a:lnTo>
                  <a:cubicBezTo>
                    <a:pt x="1893980" y="0"/>
                    <a:pt x="1903571" y="9591"/>
                    <a:pt x="1903571" y="21423"/>
                  </a:cubicBezTo>
                  <a:lnTo>
                    <a:pt x="1903571" y="666558"/>
                  </a:lnTo>
                  <a:cubicBezTo>
                    <a:pt x="1903571" y="678389"/>
                    <a:pt x="1893980" y="687981"/>
                    <a:pt x="1882148" y="687981"/>
                  </a:cubicBezTo>
                  <a:lnTo>
                    <a:pt x="21423" y="687981"/>
                  </a:lnTo>
                  <a:cubicBezTo>
                    <a:pt x="15741" y="687981"/>
                    <a:pt x="10292" y="685724"/>
                    <a:pt x="6275" y="681706"/>
                  </a:cubicBezTo>
                  <a:cubicBezTo>
                    <a:pt x="2257" y="677689"/>
                    <a:pt x="0" y="672239"/>
                    <a:pt x="0" y="666558"/>
                  </a:cubicBezTo>
                  <a:lnTo>
                    <a:pt x="0" y="21423"/>
                  </a:lnTo>
                  <a:cubicBezTo>
                    <a:pt x="0" y="9591"/>
                    <a:pt x="9591" y="0"/>
                    <a:pt x="21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5;p17"/>
            <p:cNvSpPr txBox="1"/>
            <p:nvPr/>
          </p:nvSpPr>
          <p:spPr>
            <a:xfrm>
              <a:off x="0" y="-9525"/>
              <a:ext cx="1903571" cy="697506"/>
            </a:xfrm>
            <a:prstGeom prst="rect">
              <a:avLst/>
            </a:prstGeom>
            <a:grpFill/>
            <a:ln>
              <a:noFill/>
            </a:ln>
          </p:spPr>
          <p:txBody>
            <a:bodyPr spcFirstLastPara="1" wrap="square" lIns="50800" tIns="50800" rIns="50800" bIns="50800" anchor="t" anchorCtr="0">
              <a:noAutofit/>
            </a:bodyPr>
            <a:lstStyle/>
            <a:p>
              <a:pPr marL="0" marR="0" lvl="0" indent="0" algn="ctr" rtl="0">
                <a:lnSpc>
                  <a:spcPct val="140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160;p17"/>
          <p:cNvSpPr txBox="1"/>
          <p:nvPr/>
        </p:nvSpPr>
        <p:spPr>
          <a:xfrm>
            <a:off x="10803640" y="7836337"/>
            <a:ext cx="5099700" cy="344700"/>
          </a:xfrm>
          <a:prstGeom prst="rect">
            <a:avLst/>
          </a:prstGeom>
          <a:noFill/>
          <a:ln>
            <a:noFill/>
          </a:ln>
        </p:spPr>
        <p:txBody>
          <a:bodyPr spcFirstLastPara="1" wrap="square" lIns="0" tIns="0" rIns="0" bIns="0" anchor="t" anchorCtr="0">
            <a:spAutoFit/>
          </a:bodyPr>
          <a:lstStyle/>
          <a:p>
            <a:pPr marL="457200" lvl="0" indent="-457200" algn="ctr">
              <a:lnSpc>
                <a:spcPct val="80000"/>
              </a:lnSpc>
              <a:buFont typeface="Wingdings" pitchFamily="2" charset="2"/>
              <a:buChar char="q"/>
            </a:pPr>
            <a:r>
              <a:rPr lang="en-US" sz="2799" b="1" dirty="0">
                <a:solidFill>
                  <a:srgbClr val="13122D"/>
                </a:solidFill>
                <a:latin typeface="DM Sans"/>
                <a:ea typeface="DM Sans"/>
                <a:cs typeface="DM Sans"/>
                <a:sym typeface="DM Sans"/>
              </a:rPr>
              <a:t>Global Reach</a:t>
            </a:r>
            <a:endParaRPr dirty="0"/>
          </a:p>
        </p:txBody>
      </p:sp>
      <p:sp>
        <p:nvSpPr>
          <p:cNvPr id="39" name="Google Shape;161;p17"/>
          <p:cNvSpPr txBox="1"/>
          <p:nvPr/>
        </p:nvSpPr>
        <p:spPr>
          <a:xfrm>
            <a:off x="10072117" y="8379196"/>
            <a:ext cx="6507117" cy="323165"/>
          </a:xfrm>
          <a:prstGeom prst="rect">
            <a:avLst/>
          </a:prstGeom>
          <a:noFill/>
          <a:ln>
            <a:noFill/>
          </a:ln>
        </p:spPr>
        <p:txBody>
          <a:bodyPr spcFirstLastPara="1" wrap="square" lIns="0" tIns="0" rIns="0" bIns="0" anchor="t" anchorCtr="0">
            <a:spAutoFit/>
          </a:bodyPr>
          <a:lstStyle/>
          <a:p>
            <a:pPr lvl="0" algn="ctr"/>
            <a:r>
              <a:rPr lang="en-US" sz="2100" dirty="0">
                <a:solidFill>
                  <a:srgbClr val="13122D"/>
                </a:solidFill>
                <a:latin typeface="DM Sans"/>
                <a:ea typeface="DM Sans"/>
                <a:cs typeface="DM Sans"/>
                <a:sym typeface="DM Sans"/>
              </a:rPr>
              <a:t>Connect with customers anywhere in the world. </a:t>
            </a:r>
            <a:endParaRPr dirty="0"/>
          </a:p>
        </p:txBody>
      </p:sp>
    </p:spTree>
    <p:extLst>
      <p:ext uri="{BB962C8B-B14F-4D97-AF65-F5344CB8AC3E}">
        <p14:creationId xmlns:p14="http://schemas.microsoft.com/office/powerpoint/2010/main" val="32863196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9FF"/>
        </a:solidFill>
        <a:effectLst/>
      </p:bgPr>
    </p:bg>
    <p:spTree>
      <p:nvGrpSpPr>
        <p:cNvPr id="1" name="Shape 265"/>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8288000" cy="10287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183" y="9489149"/>
            <a:ext cx="4453254" cy="485179"/>
          </a:xfrm>
          <a:prstGeom prst="rect">
            <a:avLst/>
          </a:prstGeom>
        </p:spPr>
      </p:pic>
      <p:sp>
        <p:nvSpPr>
          <p:cNvPr id="15" name="Google Shape;138;p16"/>
          <p:cNvSpPr txBox="1"/>
          <p:nvPr/>
        </p:nvSpPr>
        <p:spPr>
          <a:xfrm>
            <a:off x="7838744" y="9457514"/>
            <a:ext cx="1361642" cy="5524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795" b="1" i="0" u="none" strike="noStrike" cap="none" dirty="0">
                <a:solidFill>
                  <a:schemeClr val="tx1"/>
                </a:solidFill>
                <a:effectLst>
                  <a:outerShdw blurRad="38100" dist="38100" dir="2700000" algn="tl">
                    <a:srgbClr val="000000">
                      <a:alpha val="43137"/>
                    </a:srgbClr>
                  </a:outerShdw>
                </a:effectLst>
                <a:latin typeface="DM Sans"/>
                <a:ea typeface="DM Sans"/>
                <a:cs typeface="DM Sans"/>
                <a:sym typeface="DM Sans"/>
              </a:rPr>
              <a:t>PARUL UNIVERSITY</a:t>
            </a:r>
            <a:endParaRPr dirty="0">
              <a:solidFill>
                <a:schemeClr val="tx1"/>
              </a:solidFill>
              <a:effectLst>
                <a:outerShdw blurRad="38100" dist="38100" dir="2700000" algn="tl">
                  <a:srgbClr val="000000">
                    <a:alpha val="43137"/>
                  </a:srgbClr>
                </a:outerShdw>
              </a:effectLst>
            </a:endParaRPr>
          </a:p>
        </p:txBody>
      </p:sp>
      <p:cxnSp>
        <p:nvCxnSpPr>
          <p:cNvPr id="16" name="Google Shape;139;p16"/>
          <p:cNvCxnSpPr/>
          <p:nvPr/>
        </p:nvCxnSpPr>
        <p:spPr>
          <a:xfrm>
            <a:off x="9438514" y="9661844"/>
            <a:ext cx="2470968" cy="0"/>
          </a:xfrm>
          <a:prstGeom prst="straightConnector1">
            <a:avLst/>
          </a:prstGeom>
          <a:ln>
            <a:headEnd type="diamond" w="lg" len="lg"/>
            <a:tailEnd type="diamond" w="lg" len="lg"/>
          </a:ln>
        </p:spPr>
        <p:style>
          <a:lnRef idx="3">
            <a:schemeClr val="dk1"/>
          </a:lnRef>
          <a:fillRef idx="0">
            <a:schemeClr val="dk1"/>
          </a:fillRef>
          <a:effectRef idx="2">
            <a:schemeClr val="dk1"/>
          </a:effectRef>
          <a:fontRef idx="minor">
            <a:schemeClr val="tx1"/>
          </a:fontRef>
        </p:style>
      </p:cxnSp>
      <p:sp>
        <p:nvSpPr>
          <p:cNvPr id="17" name="Google Shape;140;p16"/>
          <p:cNvSpPr txBox="1"/>
          <p:nvPr/>
        </p:nvSpPr>
        <p:spPr>
          <a:xfrm>
            <a:off x="12147622" y="9498949"/>
            <a:ext cx="3791025" cy="387798"/>
          </a:xfrm>
          <a:prstGeom prst="rect">
            <a:avLst/>
          </a:prstGeom>
          <a:noFill/>
          <a:ln>
            <a:noFill/>
          </a:ln>
        </p:spPr>
        <p:txBody>
          <a:bodyPr spcFirstLastPara="1" wrap="square" lIns="0" tIns="0" rIns="0" bIns="0" anchor="t" anchorCtr="0">
            <a:spAutoFit/>
          </a:bodyPr>
          <a:lstStyle/>
          <a:p>
            <a:pPr lvl="0">
              <a:lnSpc>
                <a:spcPct val="140000"/>
              </a:lnSpc>
            </a:pPr>
            <a:r>
              <a:rPr lang="en-US" sz="1800" dirty="0">
                <a:solidFill>
                  <a:schemeClr val="tx1"/>
                </a:solidFill>
                <a:effectLst>
                  <a:outerShdw blurRad="38100" dist="38100" dir="2700000" algn="tl">
                    <a:srgbClr val="000000">
                      <a:alpha val="43137"/>
                    </a:srgbClr>
                  </a:outerShdw>
                </a:effectLst>
                <a:latin typeface="DM Sans"/>
                <a:ea typeface="DM Sans"/>
                <a:cs typeface="DM Sans"/>
                <a:sym typeface="DM Sans"/>
              </a:rPr>
              <a:t>Innovated by CSE Group 7</a:t>
            </a:r>
            <a:endParaRPr dirty="0">
              <a:solidFill>
                <a:schemeClr val="tx1"/>
              </a:solidFill>
              <a:effectLst>
                <a:outerShdw blurRad="38100" dist="38100" dir="2700000" algn="tl">
                  <a:srgbClr val="000000">
                    <a:alpha val="43137"/>
                  </a:srgbClr>
                </a:outerShdw>
              </a:effectLst>
            </a:endParaRPr>
          </a:p>
        </p:txBody>
      </p:sp>
      <p:sp>
        <p:nvSpPr>
          <p:cNvPr id="3" name="TextBox 2"/>
          <p:cNvSpPr txBox="1"/>
          <p:nvPr/>
        </p:nvSpPr>
        <p:spPr>
          <a:xfrm>
            <a:off x="3994473" y="423001"/>
            <a:ext cx="10411825" cy="923330"/>
          </a:xfrm>
          <a:prstGeom prst="rect">
            <a:avLst/>
          </a:prstGeom>
          <a:noFill/>
        </p:spPr>
        <p:txBody>
          <a:bodyPr wrap="none" rtlCol="0">
            <a:spAutoFit/>
          </a:bodyPr>
          <a:lstStyle/>
          <a:p>
            <a:pPr algn="ctr"/>
            <a:r>
              <a:rPr lang="en-US" sz="5400" dirty="0">
                <a:solidFill>
                  <a:schemeClr val="tx1"/>
                </a:solidFill>
                <a:effectLst>
                  <a:outerShdw blurRad="38100" dist="38100" dir="2700000" algn="tl">
                    <a:srgbClr val="000000">
                      <a:alpha val="43137"/>
                    </a:srgbClr>
                  </a:outerShdw>
                </a:effectLst>
                <a:latin typeface="Tomorrow" charset="0"/>
              </a:rPr>
              <a:t>Marketing Flow With </a:t>
            </a:r>
            <a:r>
              <a:rPr lang="en-US" sz="5400" dirty="0" err="1">
                <a:solidFill>
                  <a:schemeClr val="tx1"/>
                </a:solidFill>
                <a:effectLst>
                  <a:outerShdw blurRad="38100" dist="38100" dir="2700000" algn="tl">
                    <a:srgbClr val="000000">
                      <a:alpha val="43137"/>
                    </a:srgbClr>
                  </a:outerShdw>
                </a:effectLst>
                <a:latin typeface="Tomorrow" charset="0"/>
              </a:rPr>
              <a:t>WhatsApp</a:t>
            </a:r>
            <a:endParaRPr lang="en-US" sz="5400" dirty="0">
              <a:solidFill>
                <a:schemeClr val="tx1"/>
              </a:solidFill>
              <a:effectLst>
                <a:outerShdw blurRad="38100" dist="38100" dir="2700000" algn="tl">
                  <a:srgbClr val="000000">
                    <a:alpha val="43137"/>
                  </a:srgbClr>
                </a:outerShdw>
              </a:effectLst>
              <a:latin typeface="Tomorrow" charset="0"/>
            </a:endParaRPr>
          </a:p>
        </p:txBody>
      </p:sp>
      <p:sp>
        <p:nvSpPr>
          <p:cNvPr id="18" name="Google Shape;336;p26"/>
          <p:cNvSpPr/>
          <p:nvPr/>
        </p:nvSpPr>
        <p:spPr>
          <a:xfrm>
            <a:off x="14526490" y="587423"/>
            <a:ext cx="570319" cy="731520"/>
          </a:xfrm>
          <a:custGeom>
            <a:avLst/>
            <a:gdLst/>
            <a:ahLst/>
            <a:cxnLst/>
            <a:rect l="l" t="t" r="r" b="b"/>
            <a:pathLst>
              <a:path w="424419" h="636051" extrusionOk="0">
                <a:moveTo>
                  <a:pt x="0" y="0"/>
                </a:moveTo>
                <a:lnTo>
                  <a:pt x="424419" y="0"/>
                </a:lnTo>
                <a:lnTo>
                  <a:pt x="424419" y="636051"/>
                </a:lnTo>
                <a:lnTo>
                  <a:pt x="0" y="636051"/>
                </a:lnTo>
                <a:lnTo>
                  <a:pt x="0" y="0"/>
                </a:lnTo>
                <a:close/>
              </a:path>
            </a:pathLst>
          </a:custGeom>
          <a:blipFill rotWithShape="1">
            <a:blip r:embed="rId5">
              <a:alphaModFix/>
              <a:biLevel thresh="50000"/>
            </a:blip>
            <a:stretch>
              <a:fillRect/>
            </a:stretch>
          </a:blipFill>
          <a:ln>
            <a:noFill/>
          </a:ln>
        </p:spPr>
      </p:sp>
    </p:spTree>
    <p:extLst>
      <p:ext uri="{BB962C8B-B14F-4D97-AF65-F5344CB8AC3E}">
        <p14:creationId xmlns:p14="http://schemas.microsoft.com/office/powerpoint/2010/main" val="1766141242"/>
      </p:ext>
    </p:extLst>
  </p:cSld>
  <p:clrMapOvr>
    <a:masterClrMapping/>
  </p:clrMapOvr>
  <p:transition spd="slow">
    <p:wipe/>
  </p:transition>
</p:sld>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TotalTime>
  <Words>731</Words>
  <Application>Microsoft Office PowerPoint</Application>
  <PresentationFormat>Custom</PresentationFormat>
  <Paragraphs>122</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DM Sans</vt:lpstr>
      <vt:lpstr>Wingdings</vt:lpstr>
      <vt:lpstr>Comic Sans MS</vt:lpstr>
      <vt:lpstr>Arial</vt:lpstr>
      <vt:lpstr>Tomorrow</vt:lpstr>
      <vt:lpstr>Impact</vt:lpstr>
      <vt:lpstr>Calibri</vt:lpstr>
      <vt:lpstr>Forte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Shuvo Das</dc:creator>
  <cp:lastModifiedBy>Monami Sadhu</cp:lastModifiedBy>
  <cp:revision>80</cp:revision>
  <dcterms:modified xsi:type="dcterms:W3CDTF">2025-03-26T08:31:58Z</dcterms:modified>
</cp:coreProperties>
</file>